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5" r:id="rId3"/>
    <p:sldId id="405" r:id="rId4"/>
    <p:sldId id="352" r:id="rId5"/>
    <p:sldId id="353" r:id="rId6"/>
    <p:sldId id="391" r:id="rId7"/>
    <p:sldId id="389" r:id="rId8"/>
    <p:sldId id="388" r:id="rId9"/>
    <p:sldId id="394" r:id="rId10"/>
    <p:sldId id="390" r:id="rId11"/>
    <p:sldId id="356" r:id="rId12"/>
    <p:sldId id="417" r:id="rId13"/>
    <p:sldId id="392" r:id="rId14"/>
    <p:sldId id="358" r:id="rId15"/>
    <p:sldId id="393" r:id="rId16"/>
    <p:sldId id="381" r:id="rId17"/>
    <p:sldId id="385" r:id="rId18"/>
    <p:sldId id="386" r:id="rId19"/>
    <p:sldId id="411" r:id="rId20"/>
    <p:sldId id="412" r:id="rId21"/>
    <p:sldId id="413" r:id="rId22"/>
    <p:sldId id="414" r:id="rId23"/>
    <p:sldId id="415" r:id="rId24"/>
    <p:sldId id="416" r:id="rId25"/>
    <p:sldId id="260" r:id="rId2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9"/>
    <a:srgbClr val="235026"/>
    <a:srgbClr val="333333"/>
    <a:srgbClr val="B1B1B1"/>
    <a:srgbClr val="DA291C"/>
    <a:srgbClr val="78C042"/>
    <a:srgbClr val="0FAFED"/>
    <a:srgbClr val="6F6F6F"/>
    <a:srgbClr val="0000FF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01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6372" y="1143000"/>
            <a:ext cx="5485257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9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700" y="1122363"/>
            <a:ext cx="9142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700" y="3602038"/>
            <a:ext cx="91422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86" y="1709738"/>
            <a:ext cx="1051353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86" y="4589463"/>
            <a:ext cx="1051353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35" y="1825625"/>
            <a:ext cx="518058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985" y="1825625"/>
            <a:ext cx="518058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23" y="365125"/>
            <a:ext cx="1051353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23" y="1681163"/>
            <a:ext cx="51567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23" y="2505075"/>
            <a:ext cx="515677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985" y="1681163"/>
            <a:ext cx="518216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985" y="2505075"/>
            <a:ext cx="518216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23" y="457200"/>
            <a:ext cx="393146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168" y="987425"/>
            <a:ext cx="617098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23" y="2057400"/>
            <a:ext cx="393146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23" y="457200"/>
            <a:ext cx="393146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168" y="987425"/>
            <a:ext cx="617098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23" y="2057400"/>
            <a:ext cx="393146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183" y="365125"/>
            <a:ext cx="2628383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35" y="365125"/>
            <a:ext cx="7732778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35" y="365125"/>
            <a:ext cx="10513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35" y="1825625"/>
            <a:ext cx="105135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35" y="6356350"/>
            <a:ext cx="2742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805" y="6356350"/>
            <a:ext cx="41139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905" y="6356350"/>
            <a:ext cx="2742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5.png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11" Type="http://schemas.openxmlformats.org/officeDocument/2006/relationships/image" Target="../media/image23.emf"/><Relationship Id="rId5" Type="http://schemas.openxmlformats.org/officeDocument/2006/relationships/image" Target="../media/image17.jpeg"/><Relationship Id="rId10" Type="http://schemas.openxmlformats.org/officeDocument/2006/relationships/image" Target="../media/image22.emf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5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4.png"/><Relationship Id="rId16" Type="http://schemas.openxmlformats.org/officeDocument/2006/relationships/image" Target="../media/image39.png"/><Relationship Id="rId20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4.mp4"/><Relationship Id="rId7" Type="http://schemas.openxmlformats.org/officeDocument/2006/relationships/image" Target="../media/image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mp4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kım Şeması: Ertele 5"/>
          <p:cNvSpPr/>
          <p:nvPr/>
        </p:nvSpPr>
        <p:spPr>
          <a:xfrm>
            <a:off x="0" y="0"/>
            <a:ext cx="6080760" cy="6858000"/>
          </a:xfrm>
          <a:prstGeom prst="flowChartDelay">
            <a:avLst/>
          </a:prstGeom>
          <a:solidFill>
            <a:srgbClr val="DA2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sp>
        <p:nvSpPr>
          <p:cNvPr id="10" name="Metin Kutusu 9"/>
          <p:cNvSpPr txBox="1"/>
          <p:nvPr/>
        </p:nvSpPr>
        <p:spPr>
          <a:xfrm>
            <a:off x="6546850" y="2167890"/>
            <a:ext cx="5184140" cy="252285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tr-TR" altLang="en-US" sz="28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DESTEK HİZMETLERİ</a:t>
            </a:r>
            <a:r>
              <a:rPr lang="en-US" altLang="en-US" sz="28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 GENEL MÜDÜRLÜĞÜ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tr-TR" altLang="en-US" sz="24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İŞYERİ SAĞLIK VE GÜVENLİK BİRİMİ DAİRE BAŞKANLIĞI</a:t>
            </a:r>
            <a:endParaRPr lang="en-US" altLang="tr-TR" sz="2800" b="1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tr-TR" sz="2400" b="1">
                <a:solidFill>
                  <a:srgbClr val="333333"/>
                </a:solidFill>
                <a:uFillTx/>
                <a:latin typeface="Myriad Pro Light" panose="020B0603030403020204" charset="0"/>
                <a:cs typeface="Myriad Pro" panose="020B0503030403020204" charset="0"/>
              </a:rPr>
              <a:t>AFET FARKINDALIK</a:t>
            </a:r>
            <a:r>
              <a:rPr lang="tr-TR" altLang="en-US" sz="2400" b="1">
                <a:solidFill>
                  <a:srgbClr val="333333"/>
                </a:solidFill>
                <a:uFillTx/>
                <a:latin typeface="Myriad Pro Light" panose="020B0603030403020204" charset="0"/>
                <a:cs typeface="Myriad Pro" panose="020B0503030403020204" charset="0"/>
              </a:rPr>
              <a:t> EĞİTİMİ</a:t>
            </a:r>
            <a:endParaRPr lang="en-US" altLang="en-US" sz="2000" b="1">
              <a:solidFill>
                <a:srgbClr val="333333"/>
              </a:solidFill>
              <a:uFillTx/>
              <a:latin typeface="Myriad Pro" panose="020B0503030403020204" charset="0"/>
              <a:cs typeface="Myriad Pro" panose="020B0503030403020204" charset="0"/>
              <a:sym typeface="+mn-ea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0" y="1920319"/>
            <a:ext cx="3017363" cy="3017363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kım Şeması: Ertele 5"/>
          <p:cNvSpPr/>
          <p:nvPr/>
        </p:nvSpPr>
        <p:spPr>
          <a:xfrm>
            <a:off x="0" y="0"/>
            <a:ext cx="6080760" cy="6858000"/>
          </a:xfrm>
          <a:prstGeom prst="flowChartDelay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sp>
        <p:nvSpPr>
          <p:cNvPr id="10" name="Metin Kutusu 9"/>
          <p:cNvSpPr txBox="1"/>
          <p:nvPr/>
        </p:nvSpPr>
        <p:spPr>
          <a:xfrm>
            <a:off x="6546850" y="2660968"/>
            <a:ext cx="5184140" cy="15367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tr-TR" altLang="en-US" sz="22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Afet Farkındalık Eğitimi</a:t>
            </a:r>
            <a:endParaRPr lang="en-US" altLang="en-US" sz="2200">
              <a:solidFill>
                <a:srgbClr val="333333"/>
              </a:solidFill>
              <a:uFillTx/>
              <a:latin typeface="Myriad Pro" panose="020B0503030403020204" charset="0"/>
              <a:cs typeface="Myriad Pro" panose="020B0503030403020204" charset="0"/>
            </a:endParaRPr>
          </a:p>
          <a:p>
            <a:pPr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</a:pPr>
            <a:r>
              <a:rPr lang="tr-TR" altLang="en-US" sz="2000" b="1">
                <a:solidFill>
                  <a:srgbClr val="333333"/>
                </a:solidFill>
                <a:uFillTx/>
                <a:latin typeface="Myriad Pro Light" panose="020B0603030403020204" charset="0"/>
                <a:cs typeface="Myriad Pro Light" panose="020B0603030403020204" charset="0"/>
                <a:sym typeface="+mn-ea"/>
              </a:rPr>
              <a:t>İlkokullar Sunusu</a:t>
            </a:r>
          </a:p>
          <a:p>
            <a:pPr>
              <a:lnSpc>
                <a:spcPct val="105000"/>
              </a:lnSpc>
              <a:spcBef>
                <a:spcPts val="1800"/>
              </a:spcBef>
              <a:spcAft>
                <a:spcPts val="0"/>
              </a:spcAft>
            </a:pPr>
            <a:fld id="{BB962C8B-B14F-4D97-AF65-F5344CB8AC3E}" type="datetime1">
              <a:rPr lang="en-US" altLang="en-US" sz="200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2/12/2025</a:t>
            </a:fld>
            <a:endParaRPr lang="tr-TR" altLang="en-US" sz="200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0" y="1920319"/>
            <a:ext cx="3017363" cy="3017363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595" y="397510"/>
            <a:ext cx="1890395" cy="189039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2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3" name="Resim 12" descr="Başlıksı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" y="1776095"/>
            <a:ext cx="10956290" cy="4633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3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7" name="Metin Kutusu 16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475" y="1389380"/>
            <a:ext cx="8399145" cy="5020310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1464945"/>
            <a:ext cx="4337685" cy="666115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2305" y="3116580"/>
            <a:ext cx="8399145" cy="805815"/>
          </a:xfrm>
          <a:prstGeom prst="rect">
            <a:avLst/>
          </a:prstGeom>
        </p:spPr>
      </p:pic>
      <p:pic>
        <p:nvPicPr>
          <p:cNvPr id="23" name="Resim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65" y="4787265"/>
            <a:ext cx="8363585" cy="1612265"/>
          </a:xfrm>
          <a:prstGeom prst="rect">
            <a:avLst/>
          </a:prstGeom>
        </p:spPr>
      </p:pic>
      <p:sp>
        <p:nvSpPr>
          <p:cNvPr id="20" name="Patlama 1 19"/>
          <p:cNvSpPr/>
          <p:nvPr/>
        </p:nvSpPr>
        <p:spPr>
          <a:xfrm>
            <a:off x="3762375" y="2946400"/>
            <a:ext cx="3545840" cy="2162810"/>
          </a:xfrm>
          <a:prstGeom prst="irregularSeal1">
            <a:avLst/>
          </a:prstGeom>
          <a:solidFill>
            <a:srgbClr val="CEBBA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6" name="Patlama 1 15"/>
          <p:cNvSpPr/>
          <p:nvPr/>
        </p:nvSpPr>
        <p:spPr>
          <a:xfrm>
            <a:off x="3853815" y="3051175"/>
            <a:ext cx="3347085" cy="1971675"/>
          </a:xfrm>
          <a:prstGeom prst="irregularSeal1">
            <a:avLst/>
          </a:prstGeom>
          <a:solidFill>
            <a:srgbClr val="CEBBA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4543425" y="3518535"/>
            <a:ext cx="19177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 charset="0"/>
                <a:cs typeface="Myriad Pro" panose="020B0503030403020204" charset="0"/>
              </a:rPr>
              <a:t>Deprem nedir?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4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2233930" y="1555750"/>
            <a:ext cx="7752715" cy="4846320"/>
          </a:xfrm>
          <a:prstGeom prst="rect">
            <a:avLst/>
          </a:prstGeom>
          <a:solidFill>
            <a:srgbClr val="BFDEE0"/>
          </a:solidFill>
          <a:ln>
            <a:solidFill>
              <a:srgbClr val="BF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8" name="Grup 17"/>
          <p:cNvGrpSpPr/>
          <p:nvPr/>
        </p:nvGrpSpPr>
        <p:grpSpPr>
          <a:xfrm>
            <a:off x="3773805" y="1613535"/>
            <a:ext cx="6123940" cy="4072890"/>
            <a:chOff x="1832093" y="1407082"/>
            <a:chExt cx="7222907" cy="4515654"/>
          </a:xfrm>
        </p:grpSpPr>
        <p:pic>
          <p:nvPicPr>
            <p:cNvPr id="36" name="Resim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2093" y="1407082"/>
              <a:ext cx="6934200" cy="4515654"/>
            </a:xfrm>
            <a:prstGeom prst="rect">
              <a:avLst/>
            </a:prstGeom>
          </p:spPr>
        </p:pic>
        <p:pic>
          <p:nvPicPr>
            <p:cNvPr id="38" name="Resim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5855" y="4354191"/>
              <a:ext cx="5839145" cy="560478"/>
            </a:xfrm>
            <a:prstGeom prst="rect">
              <a:avLst/>
            </a:prstGeom>
          </p:spPr>
        </p:pic>
      </p:grpSp>
      <p:grpSp>
        <p:nvGrpSpPr>
          <p:cNvPr id="13" name="Grup 12"/>
          <p:cNvGrpSpPr/>
          <p:nvPr/>
        </p:nvGrpSpPr>
        <p:grpSpPr>
          <a:xfrm>
            <a:off x="4042410" y="4822825"/>
            <a:ext cx="3124835" cy="1537970"/>
            <a:chOff x="997111" y="773912"/>
            <a:chExt cx="2613572" cy="1300655"/>
          </a:xfrm>
        </p:grpSpPr>
        <p:sp>
          <p:nvSpPr>
            <p:cNvPr id="37" name="Bulut Belirtme Çizgisi 36"/>
            <p:cNvSpPr/>
            <p:nvPr/>
          </p:nvSpPr>
          <p:spPr>
            <a:xfrm>
              <a:off x="997111" y="773912"/>
              <a:ext cx="2613572" cy="1300655"/>
            </a:xfrm>
            <a:prstGeom prst="cloudCallout">
              <a:avLst>
                <a:gd name="adj1" fmla="val -73541"/>
                <a:gd name="adj2" fmla="val -44158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5" name="Dikdörtgen 24"/>
            <p:cNvSpPr/>
            <p:nvPr/>
          </p:nvSpPr>
          <p:spPr>
            <a:xfrm>
              <a:off x="1225480" y="1011131"/>
              <a:ext cx="2156833" cy="779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tr-TR" b="1" dirty="0" smtClean="0">
                  <a:solidFill>
                    <a:srgbClr val="333333"/>
                  </a:solidFill>
                  <a:effectLst/>
                  <a:latin typeface="Myriad Pro" panose="020B0503030403020204" charset="0"/>
                  <a:cs typeface="Myriad Pro" panose="020B0503030403020204" charset="0"/>
                </a:rPr>
                <a:t>Sizce depremden korunmanın en önemli kuralı nedir?</a:t>
              </a:r>
            </a:p>
          </p:txBody>
        </p:sp>
      </p:grpSp>
      <p:pic>
        <p:nvPicPr>
          <p:cNvPr id="14" name="Resi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5506" flipH="1">
            <a:off x="1907540" y="4218305"/>
            <a:ext cx="1638935" cy="2094865"/>
          </a:xfrm>
          <a:prstGeom prst="rect">
            <a:avLst/>
          </a:prstGeom>
        </p:spPr>
      </p:pic>
      <p:pic>
        <p:nvPicPr>
          <p:cNvPr id="29" name="Resim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667115" y="3363595"/>
            <a:ext cx="846455" cy="1292225"/>
          </a:xfrm>
          <a:prstGeom prst="rect">
            <a:avLst/>
          </a:prstGeom>
        </p:spPr>
      </p:pic>
      <p:grpSp>
        <p:nvGrpSpPr>
          <p:cNvPr id="23" name="Grup 22"/>
          <p:cNvGrpSpPr/>
          <p:nvPr/>
        </p:nvGrpSpPr>
        <p:grpSpPr>
          <a:xfrm>
            <a:off x="6272530" y="1337306"/>
            <a:ext cx="2614295" cy="1162050"/>
            <a:chOff x="8448007" y="4987758"/>
            <a:chExt cx="3083442" cy="1288599"/>
          </a:xfrm>
        </p:grpSpPr>
        <p:sp>
          <p:nvSpPr>
            <p:cNvPr id="20" name="Oval Belirtme Çizgisi 19"/>
            <p:cNvSpPr/>
            <p:nvPr/>
          </p:nvSpPr>
          <p:spPr>
            <a:xfrm>
              <a:off x="8448007" y="4987758"/>
              <a:ext cx="3083442" cy="1288599"/>
            </a:xfrm>
            <a:prstGeom prst="wedgeEllipseCallout">
              <a:avLst>
                <a:gd name="adj1" fmla="val 43994"/>
                <a:gd name="adj2" fmla="val 136349"/>
              </a:avLst>
            </a:prstGeom>
            <a:solidFill>
              <a:srgbClr val="8497B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rgbClr val="FFFF00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8840269" y="5110874"/>
              <a:ext cx="2298918" cy="1056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800" b="1" dirty="0" smtClean="0">
                  <a:solidFill>
                    <a:srgbClr val="FFFF00"/>
                  </a:solidFill>
                  <a:latin typeface="Myriad Pro" panose="020B0503030403020204" charset="0"/>
                  <a:cs typeface="Myriad Pro" panose="020B0503030403020204" charset="0"/>
                </a:rPr>
                <a:t>Sağlam Bina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5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015" y="1458595"/>
            <a:ext cx="5301615" cy="495109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5262245" y="2107565"/>
            <a:ext cx="3216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</a:rPr>
              <a:t>Deprem Öncesinde Neler Yapmalıyız?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6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7" name="Resim 6" descr="g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070" y="1979930"/>
            <a:ext cx="5989320" cy="4372610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1882140" y="1422237"/>
            <a:ext cx="84251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</a:rPr>
              <a:t>Aile Toplantısı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7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32" name="Resim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" y="0"/>
            <a:ext cx="12192000" cy="6858000"/>
          </a:xfrm>
          <a:prstGeom prst="rect">
            <a:avLst/>
          </a:prstGeom>
        </p:spPr>
      </p:pic>
      <p:pic>
        <p:nvPicPr>
          <p:cNvPr id="12" name="Picture 6" descr="evacuation plan ile ilgili görsel sonucu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3"/>
          <a:stretch>
            <a:fillRect/>
          </a:stretch>
        </p:blipFill>
        <p:spPr bwMode="auto">
          <a:xfrm>
            <a:off x="10513701" y="2487561"/>
            <a:ext cx="1678299" cy="12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oint gif ile ilgili görsel sonucu"/>
          <p:cNvPicPr>
            <a:picLocks noChangeAspect="1" noChangeArrowheads="1" noCrop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76340" y="5936431"/>
            <a:ext cx="709132" cy="70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oint gif ile ilgili görsel sonucu"/>
          <p:cNvPicPr>
            <a:picLocks noChangeAspect="1" noChangeArrowheads="1" noCrop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81767" y="5581865"/>
            <a:ext cx="709132" cy="70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oint gif ile ilgili görsel sonucu"/>
          <p:cNvPicPr>
            <a:picLocks noChangeAspect="1" noChangeArrowheads="1" noCrop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72404" y="3738022"/>
            <a:ext cx="709132" cy="70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oint gif ile ilgili görsel sonucu"/>
          <p:cNvPicPr>
            <a:picLocks noChangeAspect="1" noChangeArrowheads="1" noCrop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050396" y="4173613"/>
            <a:ext cx="709132" cy="70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4752" y="6000339"/>
            <a:ext cx="2667000" cy="762000"/>
          </a:xfrm>
          <a:prstGeom prst="rect">
            <a:avLst/>
          </a:prstGeom>
        </p:spPr>
      </p:pic>
      <p:pic>
        <p:nvPicPr>
          <p:cNvPr id="24" name="Resim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215" y="3434313"/>
            <a:ext cx="1651000" cy="762000"/>
          </a:xfrm>
          <a:prstGeom prst="rect">
            <a:avLst/>
          </a:prstGeom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8365" y="3272399"/>
            <a:ext cx="2997200" cy="733754"/>
          </a:xfrm>
          <a:prstGeom prst="rect">
            <a:avLst/>
          </a:prstGeom>
        </p:spPr>
      </p:pic>
      <p:pic>
        <p:nvPicPr>
          <p:cNvPr id="27" name="Resim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0196" y="3055824"/>
            <a:ext cx="1422400" cy="1041400"/>
          </a:xfrm>
          <a:prstGeom prst="rect">
            <a:avLst/>
          </a:prstGeom>
        </p:spPr>
      </p:pic>
      <p:pic>
        <p:nvPicPr>
          <p:cNvPr id="28" name="Resim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8592" y="956483"/>
            <a:ext cx="3594100" cy="774700"/>
          </a:xfrm>
          <a:prstGeom prst="rect">
            <a:avLst/>
          </a:prstGeom>
        </p:spPr>
      </p:pic>
      <p:pic>
        <p:nvPicPr>
          <p:cNvPr id="30" name="Resim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1725" y="2297547"/>
            <a:ext cx="1473200" cy="762000"/>
          </a:xfrm>
          <a:prstGeom prst="rect">
            <a:avLst/>
          </a:prstGeom>
        </p:spPr>
      </p:pic>
      <p:sp>
        <p:nvSpPr>
          <p:cNvPr id="31" name="Başlık 1"/>
          <p:cNvSpPr txBox="1"/>
          <p:nvPr/>
        </p:nvSpPr>
        <p:spPr bwMode="auto">
          <a:xfrm>
            <a:off x="393315" y="586051"/>
            <a:ext cx="109474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r-TR" altLang="tr-TR" sz="2400" b="1" dirty="0">
                <a:solidFill>
                  <a:srgbClr val="C00000"/>
                </a:solidFill>
                <a:latin typeface="Roboto" panose="02000000000000000000" pitchFamily="2" charset="0"/>
              </a:rPr>
              <a:t>“Aile Toplantısında Belirleyin”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8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1882140" y="1355562"/>
            <a:ext cx="84251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</a:rPr>
              <a:t>Tehlike Avı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360" y="1924050"/>
            <a:ext cx="2889885" cy="4457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9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1882140" y="1336512"/>
            <a:ext cx="84251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</a:rPr>
              <a:t>Eşya Sabitleme</a:t>
            </a:r>
          </a:p>
        </p:txBody>
      </p:sp>
      <p:pic>
        <p:nvPicPr>
          <p:cNvPr id="12" name="Yaşam Alanındaki Tehlikeler.mp4" descr="Yaşam Alanındaki Tehlikel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2965" y="1955800"/>
            <a:ext cx="7917180" cy="445389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32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remove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10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grpSp>
        <p:nvGrpSpPr>
          <p:cNvPr id="6" name="Grup 5"/>
          <p:cNvGrpSpPr/>
          <p:nvPr/>
        </p:nvGrpSpPr>
        <p:grpSpPr>
          <a:xfrm>
            <a:off x="2416175" y="1349375"/>
            <a:ext cx="1709420" cy="1251211"/>
            <a:chOff x="22606" y="1002717"/>
            <a:chExt cx="2331121" cy="1917897"/>
          </a:xfrm>
        </p:grpSpPr>
        <p:pic>
          <p:nvPicPr>
            <p:cNvPr id="51" name="Resim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741" y="1002717"/>
              <a:ext cx="1966569" cy="1311045"/>
            </a:xfrm>
            <a:prstGeom prst="rect">
              <a:avLst/>
            </a:prstGeom>
          </p:spPr>
        </p:pic>
        <p:sp>
          <p:nvSpPr>
            <p:cNvPr id="66" name="Metin Kutusu 65"/>
            <p:cNvSpPr txBox="1"/>
            <p:nvPr/>
          </p:nvSpPr>
          <p:spPr>
            <a:xfrm>
              <a:off x="22606" y="2026106"/>
              <a:ext cx="2331121" cy="894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b="1" dirty="0" smtClean="0">
                  <a:solidFill>
                    <a:srgbClr val="333333"/>
                  </a:solidFill>
                  <a:latin typeface="Myriad Pro" panose="020B0503030403020204" charset="0"/>
                  <a:cs typeface="Myriad Pro" panose="020B0503030403020204" charset="0"/>
                </a:rPr>
                <a:t>Konserve veya Kuru Gıda</a:t>
              </a:r>
            </a:p>
          </p:txBody>
        </p:sp>
      </p:grpSp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265" y="4316095"/>
            <a:ext cx="989965" cy="989965"/>
          </a:xfrm>
          <a:prstGeom prst="rect">
            <a:avLst/>
          </a:prstGeom>
        </p:spPr>
      </p:pic>
      <p:pic>
        <p:nvPicPr>
          <p:cNvPr id="80" name="Resim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775" y="3679825"/>
            <a:ext cx="910590" cy="910590"/>
          </a:xfrm>
          <a:prstGeom prst="rect">
            <a:avLst/>
          </a:prstGeom>
        </p:spPr>
      </p:pic>
      <p:pic>
        <p:nvPicPr>
          <p:cNvPr id="63" name="Resim 6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30" y="1610995"/>
            <a:ext cx="989330" cy="989330"/>
          </a:xfrm>
          <a:prstGeom prst="rect">
            <a:avLst/>
          </a:prstGeom>
        </p:spPr>
      </p:pic>
      <p:pic>
        <p:nvPicPr>
          <p:cNvPr id="70" name="Resim 6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95" y="5365750"/>
            <a:ext cx="909320" cy="1062990"/>
          </a:xfrm>
          <a:prstGeom prst="rect">
            <a:avLst/>
          </a:prstGeom>
        </p:spPr>
      </p:pic>
      <p:pic>
        <p:nvPicPr>
          <p:cNvPr id="56" name="Resim 5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2686685"/>
            <a:ext cx="905510" cy="705485"/>
          </a:xfrm>
          <a:prstGeom prst="rect">
            <a:avLst/>
          </a:prstGeom>
        </p:spPr>
      </p:pic>
      <p:pic>
        <p:nvPicPr>
          <p:cNvPr id="58" name="Resim 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6625" y="1588135"/>
            <a:ext cx="765175" cy="454660"/>
          </a:xfrm>
          <a:prstGeom prst="rect">
            <a:avLst/>
          </a:prstGeom>
        </p:spPr>
      </p:pic>
      <p:pic>
        <p:nvPicPr>
          <p:cNvPr id="59" name="Resim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5495925"/>
            <a:ext cx="1308100" cy="981075"/>
          </a:xfrm>
          <a:prstGeom prst="rect">
            <a:avLst/>
          </a:prstGeom>
        </p:spPr>
      </p:pic>
      <p:pic>
        <p:nvPicPr>
          <p:cNvPr id="61" name="Resim 6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60105" y="2204720"/>
            <a:ext cx="841375" cy="793750"/>
          </a:xfrm>
          <a:prstGeom prst="rect">
            <a:avLst/>
          </a:prstGeom>
        </p:spPr>
      </p:pic>
      <p:pic>
        <p:nvPicPr>
          <p:cNvPr id="62" name="Resim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461">
            <a:off x="2153285" y="3445510"/>
            <a:ext cx="1168400" cy="1168400"/>
          </a:xfrm>
          <a:prstGeom prst="rect">
            <a:avLst/>
          </a:prstGeom>
        </p:spPr>
      </p:pic>
      <p:pic>
        <p:nvPicPr>
          <p:cNvPr id="64" name="Resim 6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9055" flipV="1">
            <a:off x="2373630" y="4528820"/>
            <a:ext cx="1112520" cy="68199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845" y="2535555"/>
            <a:ext cx="387985" cy="535305"/>
          </a:xfrm>
          <a:prstGeom prst="rect">
            <a:avLst/>
          </a:prstGeom>
        </p:spPr>
      </p:pic>
      <p:grpSp>
        <p:nvGrpSpPr>
          <p:cNvPr id="13" name="Grup 12"/>
          <p:cNvGrpSpPr/>
          <p:nvPr/>
        </p:nvGrpSpPr>
        <p:grpSpPr>
          <a:xfrm>
            <a:off x="9131300" y="5271770"/>
            <a:ext cx="848996" cy="832485"/>
            <a:chOff x="7661000" y="3493216"/>
            <a:chExt cx="1163058" cy="1195700"/>
          </a:xfrm>
        </p:grpSpPr>
        <p:pic>
          <p:nvPicPr>
            <p:cNvPr id="14" name="Resim 1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1000" y="3493216"/>
              <a:ext cx="1152522" cy="1195700"/>
            </a:xfrm>
            <a:prstGeom prst="rect">
              <a:avLst/>
            </a:prstGeom>
          </p:spPr>
        </p:pic>
        <p:sp>
          <p:nvSpPr>
            <p:cNvPr id="16" name="Metin Kutusu 15"/>
            <p:cNvSpPr txBox="1"/>
            <p:nvPr/>
          </p:nvSpPr>
          <p:spPr>
            <a:xfrm rot="21078006">
              <a:off x="7780178" y="3992106"/>
              <a:ext cx="1043880" cy="528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>
                  <a:latin typeface="Myriad Pro" panose="020B0503030403020204" charset="0"/>
                  <a:cs typeface="Myriad Pro" panose="020B0503030403020204" charset="0"/>
                </a:rPr>
                <a:t>İLAÇ</a:t>
              </a:r>
            </a:p>
          </p:txBody>
        </p:sp>
      </p:grpSp>
      <p:grpSp>
        <p:nvGrpSpPr>
          <p:cNvPr id="21" name="Grup 20"/>
          <p:cNvGrpSpPr/>
          <p:nvPr/>
        </p:nvGrpSpPr>
        <p:grpSpPr>
          <a:xfrm>
            <a:off x="7692390" y="3712210"/>
            <a:ext cx="582295" cy="766445"/>
            <a:chOff x="6778898" y="3413073"/>
            <a:chExt cx="780996" cy="1117584"/>
          </a:xfrm>
        </p:grpSpPr>
        <p:pic>
          <p:nvPicPr>
            <p:cNvPr id="17" name="Resim 16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8898" y="3413073"/>
              <a:ext cx="743702" cy="926922"/>
            </a:xfrm>
            <a:prstGeom prst="rect">
              <a:avLst/>
            </a:prstGeom>
          </p:spPr>
        </p:pic>
        <p:pic>
          <p:nvPicPr>
            <p:cNvPr id="18" name="Resim 17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52389">
              <a:off x="6954907" y="3771237"/>
              <a:ext cx="604987" cy="759420"/>
            </a:xfrm>
            <a:prstGeom prst="rect">
              <a:avLst/>
            </a:prstGeom>
          </p:spPr>
        </p:pic>
      </p:grpSp>
      <p:pic>
        <p:nvPicPr>
          <p:cNvPr id="22" name="Resim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53455" y="5556885"/>
            <a:ext cx="628650" cy="808990"/>
          </a:xfrm>
          <a:prstGeom prst="rect">
            <a:avLst/>
          </a:prstGeom>
        </p:spPr>
      </p:pic>
      <p:pic>
        <p:nvPicPr>
          <p:cNvPr id="82" name="Resim 8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05" y="2350770"/>
            <a:ext cx="702310" cy="702310"/>
          </a:xfrm>
          <a:prstGeom prst="rect">
            <a:avLst/>
          </a:prstGeom>
        </p:spPr>
      </p:pic>
      <p:pic>
        <p:nvPicPr>
          <p:cNvPr id="23" name="Resim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766695">
            <a:off x="3912870" y="3317875"/>
            <a:ext cx="720090" cy="720090"/>
          </a:xfrm>
          <a:prstGeom prst="rect">
            <a:avLst/>
          </a:prstGeom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80355" y="2689225"/>
            <a:ext cx="1736725" cy="2482850"/>
          </a:xfrm>
          <a:prstGeom prst="rect">
            <a:avLst/>
          </a:prstGeom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16175" y="5556885"/>
            <a:ext cx="885825" cy="885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11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1" name="Sunu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76220" y="1431290"/>
            <a:ext cx="6637655" cy="497840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192520" y="4958080"/>
            <a:ext cx="3130550" cy="1133475"/>
          </a:xfrm>
          <a:prstGeom prst="rect">
            <a:avLst/>
          </a:prstGeom>
          <a:solidFill>
            <a:srgbClr val="FFFA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72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793"/>
                            </p:stCondLst>
                            <p:childTnLst>
                              <p:par>
                                <p:cTn id="1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8" fill="hold" display="1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12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015" y="1458595"/>
            <a:ext cx="5301615" cy="495109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5441315" y="2078990"/>
            <a:ext cx="29489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Deprem Sırasında Ne </a:t>
            </a:r>
            <a:r>
              <a:rPr lang="tr-TR" sz="2400" b="1" u="sng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Yapmamalıyız</a:t>
            </a:r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?</a:t>
            </a:r>
            <a:endParaRPr lang="tr-TR" sz="2400" b="1" dirty="0">
              <a:solidFill>
                <a:srgbClr val="333333"/>
              </a:solidFill>
              <a:effectLst/>
              <a:latin typeface="Myriad Pro" panose="020B0503030403020204" charset="0"/>
              <a:cs typeface="Myriad Pro" panose="020B0503030403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13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205" y="1497965"/>
            <a:ext cx="7893050" cy="491172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766060" y="1652905"/>
            <a:ext cx="6657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effectLst/>
                <a:latin typeface="Myriad Pro Light" panose="020B0603030403020204" charset="0"/>
                <a:cs typeface="Myriad Pro Light" panose="020B0603030403020204" charset="0"/>
                <a:sym typeface="+mn-ea"/>
              </a:rPr>
              <a:t>Paniğe Kapılmayın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14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015" y="1458595"/>
            <a:ext cx="5301615" cy="495109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5262245" y="2107565"/>
            <a:ext cx="32162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Peki Deprem Sırasında Neler Yapmalıyız?</a:t>
            </a:r>
            <a:endParaRPr lang="tr-TR" sz="2400" b="1" dirty="0">
              <a:solidFill>
                <a:srgbClr val="333333"/>
              </a:solidFill>
              <a:effectLst/>
              <a:latin typeface="Myriad Pro" panose="020B0503030403020204" charset="0"/>
              <a:cs typeface="Myriad Pro" panose="020B0503030403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15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530" y="1965960"/>
            <a:ext cx="7785735" cy="4373880"/>
          </a:xfrm>
          <a:prstGeom prst="ellipse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1882140" y="1355562"/>
            <a:ext cx="84251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</a:rPr>
              <a:t>Çök - Kapan - Tutun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16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885" y="1386205"/>
            <a:ext cx="6664325" cy="502348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3265170" y="1719580"/>
            <a:ext cx="117665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altLang="en-US" sz="2400" b="1">
                <a:solidFill>
                  <a:srgbClr val="C00000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Tahliye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17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Depreme Hazır Türkiye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5" y="1374140"/>
            <a:ext cx="6925945" cy="5035550"/>
          </a:xfrm>
          <a:prstGeom prst="rect">
            <a:avLst/>
          </a:prstGeom>
        </p:spPr>
      </p:pic>
      <p:grpSp>
        <p:nvGrpSpPr>
          <p:cNvPr id="18" name="Grup 17"/>
          <p:cNvGrpSpPr/>
          <p:nvPr/>
        </p:nvGrpSpPr>
        <p:grpSpPr>
          <a:xfrm>
            <a:off x="4966970" y="4494530"/>
            <a:ext cx="732790" cy="1529080"/>
            <a:chOff x="-134553" y="4504118"/>
            <a:chExt cx="1066875" cy="2884266"/>
          </a:xfrm>
        </p:grpSpPr>
        <p:sp>
          <p:nvSpPr>
            <p:cNvPr id="21" name="Dikdörtgen 20"/>
            <p:cNvSpPr/>
            <p:nvPr/>
          </p:nvSpPr>
          <p:spPr>
            <a:xfrm>
              <a:off x="334177" y="5513572"/>
              <a:ext cx="129415" cy="187481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20" name="Resim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553" y="4504118"/>
              <a:ext cx="1066875" cy="1366179"/>
            </a:xfrm>
            <a:prstGeom prst="rect">
              <a:avLst/>
            </a:prstGeom>
          </p:spPr>
        </p:pic>
      </p:grpSp>
      <p:sp>
        <p:nvSpPr>
          <p:cNvPr id="6" name="Metin Kutusu 5"/>
          <p:cNvSpPr txBox="1"/>
          <p:nvPr/>
        </p:nvSpPr>
        <p:spPr>
          <a:xfrm>
            <a:off x="4565650" y="1421765"/>
            <a:ext cx="23221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altLang="en-US" sz="2400" b="1">
                <a:solidFill>
                  <a:srgbClr val="235026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Toplanma Alanı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18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Sel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395" y="1693545"/>
            <a:ext cx="8409305" cy="4716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sp>
        <p:nvSpPr>
          <p:cNvPr id="18" name="Metin Kutusu 17"/>
          <p:cNvSpPr txBox="1"/>
          <p:nvPr/>
        </p:nvSpPr>
        <p:spPr>
          <a:xfrm>
            <a:off x="631189" y="1850496"/>
            <a:ext cx="5595747" cy="382566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tr-TR" sz="2400" b="1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Sel Sırasında Yapılması Gerekenler</a:t>
            </a:r>
            <a:endParaRPr lang="en-US" sz="2400" b="1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Sel sularında ilerlemeye çalışmayın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Yüksek yerlere çıkın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Araçların içinde kalmayın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 smtClean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Suya kapıldıysanız kenara doğru yüzün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Sırtüstü yatıp ayaklarınızı öne alın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Tutunacak nesne gördüğünüzde başınızı öne alıp nesneye doğru yüzün.</a:t>
            </a:r>
            <a:endParaRPr lang="tr-TR" sz="2000" b="1" dirty="0" smtClean="0">
              <a:solidFill>
                <a:srgbClr val="333333"/>
              </a:solidFill>
              <a:latin typeface="Myriad Pro Light" panose="020B0603030403020204" charset="0"/>
              <a:cs typeface="Myriad Pro Light" panose="020B0603030403020204" charset="0"/>
              <a:sym typeface="+mn-ea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19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Sel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979" y="2797159"/>
            <a:ext cx="5058901" cy="1686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20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Yangın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405" y="1522730"/>
            <a:ext cx="9773285" cy="4886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21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Yangın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550" y="1917700"/>
            <a:ext cx="3601720" cy="3343910"/>
          </a:xfrm>
          <a:prstGeom prst="rect">
            <a:avLst/>
          </a:prstGeom>
        </p:spPr>
      </p:pic>
      <p:sp>
        <p:nvSpPr>
          <p:cNvPr id="18" name="Metin Kutusu 17"/>
          <p:cNvSpPr txBox="1"/>
          <p:nvPr/>
        </p:nvSpPr>
        <p:spPr>
          <a:xfrm>
            <a:off x="631190" y="2281555"/>
            <a:ext cx="8450580" cy="29635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tr-TR" sz="2400" b="1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Yangın Sırasında Yapılması Gerekenler</a:t>
            </a:r>
            <a:endParaRPr lang="en-US" sz="2400" b="1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Söndürme cihazı varsa yangın büyümeden kullanın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İtfaiyeye haber verin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Eğilip ağzınızı ve burnunuzu kapatarak yangın mahallini terk edin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 smtClean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Asansörleri kullanmayın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dirty="0">
              <a:solidFill>
                <a:srgbClr val="333333"/>
              </a:solidFill>
              <a:latin typeface="Myriad Pro" panose="020B0503030403020204" charset="0"/>
              <a:cs typeface="Myriad Pro" panose="020B0503030403020204" charset="0"/>
              <a:sym typeface="+mn-ea"/>
            </a:endParaRP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333333"/>
                </a:solidFill>
                <a:effectLst/>
                <a:latin typeface="Myriad Pro" panose="020B0503030403020204" charset="0"/>
                <a:cs typeface="Myriad Pro" panose="020B0503030403020204" charset="0"/>
                <a:sym typeface="+mn-ea"/>
              </a:rPr>
              <a:t>Varsa toplanma alanına, yoksa güvenli bir yere geçin</a:t>
            </a:r>
            <a:r>
              <a:rPr lang="tr-TR" altLang="tr-TR" sz="2000" dirty="0" smtClean="0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  <a:sym typeface="+mn-ea"/>
              </a:rPr>
              <a:t>.</a:t>
            </a:r>
            <a:endParaRPr lang="tr-TR" sz="2000" b="1" dirty="0" smtClean="0">
              <a:solidFill>
                <a:srgbClr val="333333"/>
              </a:solidFill>
              <a:latin typeface="Myriad Pro Light" panose="020B0603030403020204" charset="0"/>
              <a:cs typeface="Myriad Pro Light" panose="020B060303040302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65" fill="hold" display="1" masterRel="nextClick" afterEffect="1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22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Yangın</a:t>
            </a:r>
          </a:p>
        </p:txBody>
      </p:sp>
      <p:pic>
        <p:nvPicPr>
          <p:cNvPr id="7" name="YAĞ YANLIŞ MÜDAHALE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1190" y="2751455"/>
            <a:ext cx="4603115" cy="2593340"/>
          </a:xfrm>
          <a:prstGeom prst="rect">
            <a:avLst/>
          </a:prstGeom>
        </p:spPr>
      </p:pic>
      <p:pic>
        <p:nvPicPr>
          <p:cNvPr id="11" name="YAĞ YANGINI ÇÖZÜM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62270" y="2333625"/>
            <a:ext cx="6096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3" fill="remove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100000">
                <p:cTn id="24" fill="hold" display="1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3426" y="1197864"/>
            <a:ext cx="11722608" cy="5660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grpSp>
        <p:nvGrpSpPr>
          <p:cNvPr id="2" name="Grup 1"/>
          <p:cNvGrpSpPr/>
          <p:nvPr/>
        </p:nvGrpSpPr>
        <p:grpSpPr>
          <a:xfrm>
            <a:off x="11558270" y="6409690"/>
            <a:ext cx="631190" cy="365760"/>
            <a:chOff x="18202" y="10094"/>
            <a:chExt cx="994" cy="576"/>
          </a:xfrm>
        </p:grpSpPr>
        <p:sp>
          <p:nvSpPr>
            <p:cNvPr id="3" name="Yuvarlak Aynı Yan Köşe Dikdörtgen 2"/>
            <p:cNvSpPr/>
            <p:nvPr/>
          </p:nvSpPr>
          <p:spPr>
            <a:xfrm rot="16200000">
              <a:off x="18411" y="9885"/>
              <a:ext cx="576" cy="9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A2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8288" y="10173"/>
              <a:ext cx="418" cy="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fld id="{9A0DB2DC-4C9A-4742-B13C-FB6460FD3503}" type="slidenum">
                <a:rPr lang="en-US" altLang="tr-TR" sz="1300" b="1">
                  <a:solidFill>
                    <a:srgbClr val="DA291C"/>
                  </a:solidFill>
                  <a:latin typeface="Myriad Pro" panose="020B0503030403020204" charset="0"/>
                  <a:cs typeface="Myriad Pro" panose="020B0503030403020204" charset="0"/>
                </a:rPr>
                <a:t>23</a:t>
              </a:fld>
              <a:endParaRPr lang="en-US" altLang="en-US" sz="130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endParaRPr>
            </a:p>
          </p:txBody>
        </p:sp>
      </p:grpSp>
      <p:cxnSp>
        <p:nvCxnSpPr>
          <p:cNvPr id="9" name="Doğru Bağlaç 8"/>
          <p:cNvCxnSpPr>
            <a:stCxn id="5" idx="0"/>
            <a:endCxn id="5" idx="2"/>
          </p:cNvCxnSpPr>
          <p:nvPr/>
        </p:nvCxnSpPr>
        <p:spPr>
          <a:xfrm>
            <a:off x="631157" y="201463"/>
            <a:ext cx="0" cy="795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14" y="201336"/>
            <a:ext cx="795487" cy="795487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106112" y="365907"/>
            <a:ext cx="1415341" cy="467995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tr-TR" sz="1320" b="1">
                <a:solidFill>
                  <a:srgbClr val="DA291C"/>
                </a:solidFill>
                <a:latin typeface="Myriad Pro" panose="020B0503030403020204" charset="0"/>
                <a:cs typeface="Myriad Pro" panose="020B0503030403020204" charset="0"/>
              </a:rPr>
              <a:t>T.C. MİLLÎ EĞİTİM BAKANLIĞI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4410" y="201930"/>
            <a:ext cx="801663" cy="795528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2210435" y="276225"/>
            <a:ext cx="7762240" cy="6451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tr-TR" sz="36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Afetlere Hazır Türkiye</a:t>
            </a:r>
          </a:p>
        </p:txBody>
      </p:sp>
      <p:pic>
        <p:nvPicPr>
          <p:cNvPr id="7" name="112 Acil Çağrı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0690" y="1477645"/>
            <a:ext cx="8768080" cy="4932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2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kım Şeması: Ertele 5"/>
          <p:cNvSpPr/>
          <p:nvPr/>
        </p:nvSpPr>
        <p:spPr>
          <a:xfrm>
            <a:off x="0" y="0"/>
            <a:ext cx="6080760" cy="6858000"/>
          </a:xfrm>
          <a:prstGeom prst="flowChartDelay">
            <a:avLst/>
          </a:prstGeom>
          <a:solidFill>
            <a:srgbClr val="DA2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altLang="en-US"/>
          </a:p>
        </p:txBody>
      </p:sp>
      <p:sp>
        <p:nvSpPr>
          <p:cNvPr id="10" name="Metin Kutusu 9"/>
          <p:cNvSpPr txBox="1"/>
          <p:nvPr/>
        </p:nvSpPr>
        <p:spPr>
          <a:xfrm>
            <a:off x="6546850" y="3168333"/>
            <a:ext cx="5184140" cy="52197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28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TEŞEKKÜR EDERİZ</a:t>
            </a:r>
            <a:r>
              <a:rPr lang="tr-TR" altLang="en-US" sz="2800" b="1">
                <a:solidFill>
                  <a:srgbClr val="333333"/>
                </a:solidFill>
                <a:latin typeface="Myriad Pro" panose="020B0503030403020204" charset="0"/>
                <a:cs typeface="Myriad Pro" panose="020B0503030403020204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40" y="1920319"/>
            <a:ext cx="3017363" cy="3017363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595" y="4480560"/>
            <a:ext cx="1890395" cy="189039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343</Words>
  <Application>Microsoft Office PowerPoint</Application>
  <PresentationFormat>Özel</PresentationFormat>
  <Paragraphs>102</Paragraphs>
  <Slides>25</Slides>
  <Notes>0</Notes>
  <HiddenSlides>0</HiddenSlides>
  <MMClips>5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Myriad Pro</vt:lpstr>
      <vt:lpstr>Myriad Pro Light</vt:lpstr>
      <vt:lpstr>Roboto</vt:lpstr>
      <vt:lpstr>Tempus Sans ITC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>Levent Yazıcı</Manager>
  <Company>EVeP16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Bursa Valiliği</dc:creator>
  <cp:lastModifiedBy>Sukru Demir</cp:lastModifiedBy>
  <cp:revision>831</cp:revision>
  <dcterms:created xsi:type="dcterms:W3CDTF">2023-12-26T10:36:29Z</dcterms:created>
  <dcterms:modified xsi:type="dcterms:W3CDTF">2025-02-12T07:21:58Z</dcterms:modified>
  <cp:category>Enerji Yönetimi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1055-11.1.0.11711</vt:lpwstr>
  </property>
  <property fmtid="{D5CDD505-2E9C-101B-9397-08002B2CF9AE}" pid="3" name="ICV">
    <vt:lpwstr/>
  </property>
</Properties>
</file>