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embeddedFontLst>
    <p:embeddedFont>
      <p:font typeface="Outfit"/>
      <p:bold r:id="rId31"/>
    </p:embeddedFont>
    <p:embeddedFont>
      <p:font typeface="Plus Jakarta Sans"/>
      <p:bold r:id="rId32"/>
      <p:italic r:id="rId3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9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747962" y="1820316"/>
            <a:ext cx="6696075" cy="371475"/>
          </a:xfrm>
          <a:prstGeom prst="roundRect">
            <a:avLst>
              <a:gd name="adj" fmla="val 50000"/>
            </a:avLst>
          </a:prstGeom>
          <a:solidFill>
            <a:srgbClr val="122247"/>
          </a:solidFill>
          <a:ln w="9525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86150" y="4513808"/>
            <a:ext cx="5219700" cy="523875"/>
          </a:xfrm>
          <a:prstGeom prst="roundRect">
            <a:avLst>
              <a:gd name="adj" fmla="val 2909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475" y="4704308"/>
            <a:ext cx="152400" cy="1524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4704308"/>
            <a:ext cx="152400" cy="15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0296" y="2420391"/>
            <a:ext cx="11251406" cy="12266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830"/>
              </a:lnSpc>
            </a:pPr>
            <a:r>
              <a:rPr sz="4200" b="1" i="0" u="none">
                <a:solidFill>
                  <a:srgbClr val="FFFFFF"/>
                </a:solidFill>
                <a:latin typeface="Outfit"/>
              </a:rPr>
              <a:t>BİLİM, BİLGİ, ARAŞTIRMA VE PROJE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84984" y="3837533"/>
            <a:ext cx="4822031" cy="295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94A3B8"/>
                </a:solidFill>
                <a:latin typeface="Plus Jakarta Sans"/>
              </a:rPr>
              <a:t>Dünyayı Keşfetmeye Hazır Mısın? 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79795" y="1906041"/>
            <a:ext cx="3632405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i="0" u="none" dirty="0">
                <a:solidFill>
                  <a:srgbClr val="60A5FA"/>
                </a:solidFill>
                <a:latin typeface="Plus Jakarta Sans"/>
              </a:rPr>
              <a:t>5. VE 6. SINIFLAR • </a:t>
            </a:r>
            <a:r>
              <a:rPr lang="tr-TR" sz="1200" b="1" dirty="0">
                <a:solidFill>
                  <a:srgbClr val="60A5FA"/>
                </a:solidFill>
                <a:latin typeface="Plus Jakarta Sans"/>
              </a:rPr>
              <a:t>PROJE TASARIMI VE</a:t>
            </a:r>
            <a:r>
              <a:rPr sz="1200" b="1" i="0" u="none" dirty="0">
                <a:solidFill>
                  <a:srgbClr val="60A5FA"/>
                </a:solidFill>
                <a:latin typeface="Plus Jakarta Sans"/>
              </a:rPr>
              <a:t> UYGULAMALARI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74256" y="4675733"/>
            <a:ext cx="2262187" cy="200025"/>
          </a:xfrm>
          <a:prstGeom prst="rect">
            <a:avLst/>
          </a:prstGeom>
          <a:noFill/>
        </p:spPr>
        <p:txBody>
          <a:bodyPr wrap="none" lIns="22860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CBD5E1"/>
                </a:solidFill>
                <a:latin typeface="Plus Jakarta Sans"/>
              </a:rPr>
              <a:t>Süre: 4 Hafta (1. Ünite)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72150" y="4675733"/>
            <a:ext cx="3714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F8FAFC"/>
                </a:solidFill>
                <a:latin typeface="Plus Jakarta San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44803" y="4675733"/>
            <a:ext cx="2607468" cy="200025"/>
          </a:xfrm>
          <a:prstGeom prst="rect">
            <a:avLst/>
          </a:prstGeom>
          <a:noFill/>
        </p:spPr>
        <p:txBody>
          <a:bodyPr wrap="none" lIns="22860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CBD5E1"/>
                </a:solidFill>
                <a:latin typeface="Plus Jakarta Sans"/>
              </a:rPr>
              <a:t>Keşif ve Araştırma Rehberi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106025" y="614362"/>
            <a:ext cx="1476375" cy="352425"/>
          </a:xfrm>
          <a:prstGeom prst="roundRect">
            <a:avLst>
              <a:gd name="adj" fmla="val 21621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1590675"/>
            <a:ext cx="5372100" cy="104775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1590675"/>
            <a:ext cx="57150" cy="10477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2790825"/>
            <a:ext cx="5372100" cy="104775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2790825"/>
            <a:ext cx="57150" cy="104775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09600" y="3990975"/>
            <a:ext cx="5372100" cy="104775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3990975"/>
            <a:ext cx="57150" cy="104775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09600" y="5191125"/>
            <a:ext cx="5372100" cy="104775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09600" y="5191125"/>
            <a:ext cx="57150" cy="1047750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300" y="1428750"/>
            <a:ext cx="5372100" cy="49720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300" y="1428750"/>
            <a:ext cx="5372100" cy="49720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9600" y="457200"/>
            <a:ext cx="3590925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ÜNİTE REHBERİ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58425" y="690562"/>
            <a:ext cx="126682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E40AF"/>
                </a:solidFill>
                <a:latin typeface="Plus Jakarta Sans"/>
              </a:rPr>
              <a:t>4 Haftalık Program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695325"/>
            <a:ext cx="4588073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Ünite Yol Haritamız 🗺️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" y="1781175"/>
            <a:ext cx="5086350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2563EB"/>
                </a:solidFill>
                <a:latin typeface="Plus Jakarta Sans"/>
              </a:rPr>
              <a:t>1. HAFTA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0100" y="2981325"/>
            <a:ext cx="5086350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59669"/>
                </a:solidFill>
                <a:latin typeface="Plus Jakarta Sans"/>
              </a:rPr>
              <a:t>2. HAFTA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0100" y="4181475"/>
            <a:ext cx="5086350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D97706"/>
                </a:solidFill>
                <a:latin typeface="Plus Jakarta Sans"/>
              </a:rPr>
              <a:t>3. HAFTA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" y="5381625"/>
            <a:ext cx="5086350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7C3AED"/>
                </a:solidFill>
                <a:latin typeface="Plus Jakarta Sans"/>
              </a:rPr>
              <a:t>4. HAFTA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7250" y="2019300"/>
            <a:ext cx="647580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Outfit"/>
              </a:rPr>
              <a:t>Bilim Nedir? Bilim İnsanı Kimdir?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7250" y="2276475"/>
            <a:ext cx="6167437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Merak duygusu ve bilim insanının nitelikleri.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7250" y="3219450"/>
            <a:ext cx="647580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Outfit"/>
              </a:rPr>
              <a:t>Bilgi ve Bilgi Türleri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7250" y="3476625"/>
            <a:ext cx="6167437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Gündelik, felsefi, teknik ve bilimsel bilgi.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7250" y="4419600"/>
            <a:ext cx="647580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Outfit"/>
              </a:rPr>
              <a:t>Bilgiye Ulaşma Yolları ve Araştırma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7250" y="4676775"/>
            <a:ext cx="6167437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Gözlem, deney ve veri toplama adımları.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7250" y="5619750"/>
            <a:ext cx="647580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Outfit"/>
              </a:rPr>
              <a:t>Proje Yapıyoruz &amp; Güvenilir Kaynaklar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7250" y="5876925"/>
            <a:ext cx="6167437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Proje adımları ve dijital okuryazarlık.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411759"/>
            <a:ext cx="6355109" cy="1386780"/>
          </a:xfrm>
          <a:prstGeom prst="roundRect">
            <a:avLst>
              <a:gd name="adj" fmla="val 10989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4027140"/>
            <a:ext cx="3101429" cy="1323975"/>
          </a:xfrm>
          <a:prstGeom prst="roundRect">
            <a:avLst>
              <a:gd name="adj" fmla="val 863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863429" y="4027140"/>
            <a:ext cx="3101429" cy="1323975"/>
          </a:xfrm>
          <a:prstGeom prst="roundRect">
            <a:avLst>
              <a:gd name="adj" fmla="val 863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5709" y="1362075"/>
            <a:ext cx="4236690" cy="50387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625" y="4227165"/>
            <a:ext cx="200025" cy="2667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3454" y="4227165"/>
            <a:ext cx="266700" cy="266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1. HAFTA: BİLİME GİRİŞ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Bilim Nedir? 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2640359"/>
            <a:ext cx="7741006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40AF"/>
                </a:solidFill>
                <a:latin typeface="Outfit"/>
              </a:rPr>
              <a:t>Merakla Başlayan Büyük Yolculuk! 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3021359"/>
            <a:ext cx="5993159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Bilim: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Belli bir konuyu merak edip öğrenme isteğiyle yola çıkmak, sistemli şekilde bilgi toplamak ve yöntemli araştırma yapma sürecidir.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9625" y="4570065"/>
            <a:ext cx="354556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Outfit"/>
              </a:rPr>
              <a:t>Merak ve Soru Sorma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625" y="4798665"/>
            <a:ext cx="2796629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 dirty="0">
                <a:solidFill>
                  <a:srgbClr val="64748B"/>
                </a:solidFill>
                <a:latin typeface="Plus Jakarta Sans"/>
              </a:rPr>
              <a:t>Her </a:t>
            </a:r>
            <a:r>
              <a:rPr lang="tr-TR" sz="1050"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1050" b="0" i="0" u="none" dirty="0" err="1">
                <a:solidFill>
                  <a:srgbClr val="64748B"/>
                </a:solidFill>
                <a:latin typeface="Plus Jakarta Sans"/>
              </a:rPr>
              <a:t>buluş</a:t>
            </a:r>
            <a:r>
              <a:rPr sz="1050" b="0" i="0" u="none" dirty="0">
                <a:solidFill>
                  <a:srgbClr val="64748B"/>
                </a:solidFill>
                <a:latin typeface="Plus Jakarta Sans"/>
              </a:rPr>
              <a:t> "</a:t>
            </a:r>
            <a:r>
              <a:rPr sz="1050" b="0" i="0" u="none" dirty="0" err="1">
                <a:solidFill>
                  <a:srgbClr val="64748B"/>
                </a:solidFill>
                <a:latin typeface="Plus Jakarta Sans"/>
              </a:rPr>
              <a:t>Neden</a:t>
            </a:r>
            <a:r>
              <a:rPr sz="1050" b="0" i="0" u="none" dirty="0">
                <a:solidFill>
                  <a:srgbClr val="64748B"/>
                </a:solidFill>
                <a:latin typeface="Plus Jakarta Sans"/>
              </a:rPr>
              <a:t>?" </a:t>
            </a:r>
            <a:r>
              <a:rPr sz="1050" b="0" i="0" u="none" dirty="0" err="1">
                <a:solidFill>
                  <a:srgbClr val="64748B"/>
                </a:solidFill>
                <a:latin typeface="Plus Jakarta Sans"/>
              </a:rPr>
              <a:t>sorusuyla</a:t>
            </a:r>
            <a:r>
              <a:rPr sz="1050"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1050" b="0" i="0" u="none" dirty="0" err="1">
                <a:solidFill>
                  <a:srgbClr val="64748B"/>
                </a:solidFill>
                <a:latin typeface="Plus Jakarta Sans"/>
              </a:rPr>
              <a:t>başlar</a:t>
            </a:r>
            <a:r>
              <a:rPr sz="1050" b="0" i="0" u="none" dirty="0">
                <a:solidFill>
                  <a:srgbClr val="64748B"/>
                </a:solidFill>
                <a:latin typeface="Plus Jakarta Sans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63454" y="4570065"/>
            <a:ext cx="354556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Outfit"/>
              </a:rPr>
              <a:t>Yöntemli Araştırma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63454" y="4798665"/>
            <a:ext cx="3376724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Rastgele değil, planlı adımlarla ilerler.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576512"/>
            <a:ext cx="5372100" cy="1228725"/>
          </a:xfrm>
          <a:prstGeom prst="roundRect">
            <a:avLst>
              <a:gd name="adj" fmla="val 1240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10300" y="2576512"/>
            <a:ext cx="5372100" cy="1228725"/>
          </a:xfrm>
          <a:prstGeom prst="roundRect">
            <a:avLst>
              <a:gd name="adj" fmla="val 1240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033837"/>
            <a:ext cx="5372100" cy="1228725"/>
          </a:xfrm>
          <a:prstGeom prst="roundRect">
            <a:avLst>
              <a:gd name="adj" fmla="val 1240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10300" y="4033837"/>
            <a:ext cx="5372100" cy="1228725"/>
          </a:xfrm>
          <a:prstGeom prst="roundRect">
            <a:avLst>
              <a:gd name="adj" fmla="val 1240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2843212"/>
            <a:ext cx="533400" cy="5334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2843212"/>
            <a:ext cx="533400" cy="5334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" y="4300537"/>
            <a:ext cx="533400" cy="5334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0" y="4300537"/>
            <a:ext cx="533400" cy="5334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125" y="2995612"/>
            <a:ext cx="285750" cy="2286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9400" y="2995612"/>
            <a:ext cx="228600" cy="2286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700" y="4452937"/>
            <a:ext cx="228600" cy="2286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29400" y="4452937"/>
            <a:ext cx="228600" cy="228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BİLİMSEL İLKELER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Bilimin Temel Özellikleri 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2843212"/>
            <a:ext cx="536317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Outfit"/>
              </a:rPr>
              <a:t>Kişisel Değildir (Nesneldir)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00200" y="3138487"/>
            <a:ext cx="5107781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Plus Jakarta Sans"/>
              </a:rPr>
              <a:t>Kişisel duygu ve görüşlerden uzaktır, herkes için geçerlidir.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00900" y="2843212"/>
            <a:ext cx="49911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Outfit"/>
              </a:rPr>
              <a:t>Gözlem ve Deneye Dayanır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00900" y="3138487"/>
            <a:ext cx="42100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Plus Jakarta Sans"/>
              </a:rPr>
              <a:t>Gerçek verilere, somut kanıtlara ve deney sonuçlarına dayanır.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00200" y="4300537"/>
            <a:ext cx="540067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Outfit"/>
              </a:rPr>
              <a:t>Sonuç Odaklıdır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00200" y="4595812"/>
            <a:ext cx="42100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Plus Jakarta Sans"/>
              </a:rPr>
              <a:t>Hipotezler ve çalışmalar mutlaka test edilebilir sonuçlara dayanır.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00900" y="4300537"/>
            <a:ext cx="492561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Outfit"/>
              </a:rPr>
              <a:t>Tutarlıdır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00900" y="4595812"/>
            <a:ext cx="469106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Plus Jakarta Sans"/>
              </a:rPr>
              <a:t>Kendi içinde mantıksal uyum taşır, çelişki barındırmaz.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095625"/>
            <a:ext cx="2600325" cy="1647825"/>
          </a:xfrm>
          <a:prstGeom prst="roundRect">
            <a:avLst>
              <a:gd name="adj" fmla="val 924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00425" y="3181350"/>
            <a:ext cx="2600325" cy="1476375"/>
          </a:xfrm>
          <a:prstGeom prst="roundRect">
            <a:avLst>
              <a:gd name="adj" fmla="val 1032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91250" y="3181350"/>
            <a:ext cx="2600325" cy="1476375"/>
          </a:xfrm>
          <a:prstGeom prst="roundRect">
            <a:avLst>
              <a:gd name="adj" fmla="val 1032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82075" y="3181350"/>
            <a:ext cx="2600325" cy="1476375"/>
          </a:xfrm>
          <a:prstGeom prst="roundRect">
            <a:avLst>
              <a:gd name="adj" fmla="val 1032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3095625"/>
            <a:ext cx="2600325" cy="571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3400425" y="3181350"/>
            <a:ext cx="2600325" cy="5715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191250" y="3181350"/>
            <a:ext cx="2600325" cy="5715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982075" y="3181350"/>
            <a:ext cx="2600325" cy="57150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75" y="3381375"/>
            <a:ext cx="257175" cy="3429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9137" y="3467100"/>
            <a:ext cx="342900" cy="3429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7100" y="3467100"/>
            <a:ext cx="428625" cy="3429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6975" y="3467100"/>
            <a:ext cx="390525" cy="342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BİLİM AĞACI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Bilimin 4 Büyük Dalı 🌳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3336" y="3876675"/>
            <a:ext cx="2812851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Outfit"/>
              </a:rPr>
              <a:t>Matematik Bilimleri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0309" y="4171950"/>
            <a:ext cx="2678906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0" i="0" u="none">
                <a:solidFill>
                  <a:srgbClr val="64748B"/>
                </a:solidFill>
                <a:latin typeface="Plus Jakarta Sans"/>
              </a:rPr>
              <a:t>Sayılar, ölçümler, şekiller ve mantık esasları.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94161" y="3962400"/>
            <a:ext cx="2812851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Outfit"/>
              </a:rPr>
              <a:t>Doğa Bilimleri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61134" y="4257675"/>
            <a:ext cx="2678906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 i="0" u="none">
                <a:solidFill>
                  <a:srgbClr val="64748B"/>
                </a:solidFill>
                <a:latin typeface="Plus Jakarta Sans"/>
              </a:rPr>
              <a:t>Fizik, Kimya, Biyoloji ve Astronomi.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84986" y="3962400"/>
            <a:ext cx="2812851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Outfit"/>
              </a:rPr>
              <a:t>İnsan Bilimleri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51959" y="4257675"/>
            <a:ext cx="2678906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 i="0" u="none">
                <a:solidFill>
                  <a:srgbClr val="64748B"/>
                </a:solidFill>
                <a:latin typeface="Plus Jakarta Sans"/>
              </a:rPr>
              <a:t>Sosyoloji, Psikoloji ve Tarih.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75811" y="3962400"/>
            <a:ext cx="2812851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Outfit"/>
              </a:rPr>
              <a:t>Uygulama Bilimleri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42784" y="4257675"/>
            <a:ext cx="2678906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 i="0" u="none">
                <a:solidFill>
                  <a:srgbClr val="64748B"/>
                </a:solidFill>
                <a:latin typeface="Plus Jakarta Sans"/>
              </a:rPr>
              <a:t>Tıp, Sağlık ve Mühendislik alanları.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166937"/>
            <a:ext cx="10972800" cy="752475"/>
          </a:xfrm>
          <a:prstGeom prst="roundRect">
            <a:avLst>
              <a:gd name="adj" fmla="val 2025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071812"/>
            <a:ext cx="10972800" cy="752475"/>
          </a:xfrm>
          <a:prstGeom prst="roundRect">
            <a:avLst>
              <a:gd name="adj" fmla="val 2025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976687"/>
            <a:ext cx="10972800" cy="752475"/>
          </a:xfrm>
          <a:prstGeom prst="roundRect">
            <a:avLst>
              <a:gd name="adj" fmla="val 2025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4881562"/>
            <a:ext cx="10972800" cy="752475"/>
          </a:xfrm>
          <a:prstGeom prst="roundRect">
            <a:avLst>
              <a:gd name="adj" fmla="val 2025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9286875" y="2357437"/>
            <a:ext cx="1990725" cy="371475"/>
          </a:xfrm>
          <a:prstGeom prst="roundRect">
            <a:avLst>
              <a:gd name="adj" fmla="val 50000"/>
            </a:avLst>
          </a:prstGeom>
          <a:solidFill>
            <a:srgbClr val="F3E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696450" y="3262312"/>
            <a:ext cx="1581150" cy="371475"/>
          </a:xfrm>
          <a:prstGeom prst="roundRect">
            <a:avLst>
              <a:gd name="adj" fmla="val 500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9686925" y="4167187"/>
            <a:ext cx="1590675" cy="371475"/>
          </a:xfrm>
          <a:prstGeom prst="roundRect">
            <a:avLst>
              <a:gd name="adj" fmla="val 50000"/>
            </a:avLst>
          </a:prstGeom>
          <a:solidFill>
            <a:srgbClr val="D1FA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9258300" y="5072062"/>
            <a:ext cx="2019300" cy="371475"/>
          </a:xfrm>
          <a:prstGeom prst="roundRect">
            <a:avLst>
              <a:gd name="adj" fmla="val 50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6875" y="2447925"/>
            <a:ext cx="171450" cy="1905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7850" y="3352800"/>
            <a:ext cx="171450" cy="1905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487" y="4257675"/>
            <a:ext cx="171450" cy="1905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312" y="5162550"/>
            <a:ext cx="171450" cy="190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SINIF İÇİ ETKİNLİK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🎯 Bilim Alanlarını Eşleştirelim!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2419350"/>
            <a:ext cx="120967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👨‍⚕️ Doktor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15475" y="2433637"/>
            <a:ext cx="1628775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7C3AED"/>
                </a:solidFill>
                <a:latin typeface="Plus Jakarta Sans"/>
              </a:rPr>
              <a:t>Uygulama Bilimleri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3324225"/>
            <a:ext cx="1162050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📜 Tarihçi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25050" y="3338512"/>
            <a:ext cx="1219200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İnsan Bilimleri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4229100"/>
            <a:ext cx="147637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🌌 Astronom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15525" y="4243387"/>
            <a:ext cx="1228725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59669"/>
                </a:solidFill>
                <a:latin typeface="Plus Jakarta Sans"/>
              </a:rPr>
              <a:t>Doğa Bilimleri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133975"/>
            <a:ext cx="2321718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📐 Geometri Uzmanı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86900" y="5148262"/>
            <a:ext cx="1657350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563EB"/>
                </a:solidFill>
                <a:latin typeface="Plus Jakarta Sans"/>
              </a:rPr>
              <a:t>Matematik Bilimleri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86500" y="2738437"/>
            <a:ext cx="5295900" cy="723900"/>
          </a:xfrm>
          <a:prstGeom prst="roundRect">
            <a:avLst>
              <a:gd name="adj" fmla="val 15789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86500" y="4186237"/>
            <a:ext cx="5295900" cy="838200"/>
          </a:xfrm>
          <a:prstGeom prst="roundRect">
            <a:avLst>
              <a:gd name="adj" fmla="val 181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286500" y="2738437"/>
            <a:ext cx="57150" cy="7239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62075"/>
            <a:ext cx="5295900" cy="50387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BİLİM KİŞİLİĞİ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Bilim İnsanı Kimdir? 🧙‍♂️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0" y="3690937"/>
            <a:ext cx="5905500" cy="304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Plus Jakarta Sans"/>
              </a:rPr>
              <a:t>Bilim insanları özel doğaüstü güçlere sahip kişiler değildir.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72250" y="2967037"/>
            <a:ext cx="5619750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92400E"/>
                </a:solidFill>
                <a:latin typeface="Outfit"/>
              </a:rPr>
              <a:t>Süper güçleri var mı? HAYIR! 🦸‍♂️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86525" y="4386262"/>
            <a:ext cx="49911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✨ Onlar sadece dünyayı herkesten daha çok merak eden, gözlem yapan ve asla pes etmeyen insanlardır!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338387"/>
            <a:ext cx="3530500" cy="1381125"/>
          </a:xfrm>
          <a:prstGeom prst="roundRect">
            <a:avLst>
              <a:gd name="adj" fmla="val 1103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30600" y="2338387"/>
            <a:ext cx="3530649" cy="1381125"/>
          </a:xfrm>
          <a:prstGeom prst="roundRect">
            <a:avLst>
              <a:gd name="adj" fmla="val 1103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51750" y="2338387"/>
            <a:ext cx="3530500" cy="1381125"/>
          </a:xfrm>
          <a:prstGeom prst="roundRect">
            <a:avLst>
              <a:gd name="adj" fmla="val 1103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3910012"/>
            <a:ext cx="3530500" cy="1552575"/>
          </a:xfrm>
          <a:prstGeom prst="roundRect">
            <a:avLst>
              <a:gd name="adj" fmla="val 981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330600" y="3910012"/>
            <a:ext cx="3530649" cy="1552575"/>
          </a:xfrm>
          <a:prstGeom prst="roundRect">
            <a:avLst>
              <a:gd name="adj" fmla="val 981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051750" y="3910012"/>
            <a:ext cx="3530500" cy="1552575"/>
          </a:xfrm>
          <a:prstGeom prst="roundRect">
            <a:avLst>
              <a:gd name="adj" fmla="val 981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2338387"/>
            <a:ext cx="35305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30600" y="2338387"/>
            <a:ext cx="3530649" cy="3810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051750" y="2338387"/>
            <a:ext cx="3530500" cy="381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09600" y="3910012"/>
            <a:ext cx="3530500" cy="38100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30600" y="3910012"/>
            <a:ext cx="3530649" cy="38100"/>
          </a:xfrm>
          <a:prstGeom prst="rect">
            <a:avLst/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051750" y="3910012"/>
            <a:ext cx="3530500" cy="38100"/>
          </a:xfrm>
          <a:prstGeom prst="rect">
            <a:avLst/>
          </a:prstGeom>
          <a:solidFill>
            <a:srgbClr val="06B6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605087"/>
            <a:ext cx="304800" cy="3048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200" y="2605087"/>
            <a:ext cx="342900" cy="3048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0350" y="2605087"/>
            <a:ext cx="228600" cy="3048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4176712"/>
            <a:ext cx="304800" cy="3048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9200" y="4176712"/>
            <a:ext cx="381000" cy="3048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0350" y="4176712"/>
            <a:ext cx="304800" cy="3048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KARAKTER ÖZELLİKLERİ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Bilim İnsanının Süper Güçleri 🦸‍♂️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8200" y="3024187"/>
            <a:ext cx="403370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Outfit"/>
              </a:rPr>
              <a:t>🧐 Meraklıdır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8200" y="3319462"/>
            <a:ext cx="384162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Sürekli "Neden?" ve "Nasıl?" diye sorular sorar.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59200" y="3024187"/>
            <a:ext cx="4033902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Outfit"/>
              </a:rPr>
              <a:t>🔍 Gözlem Yapar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59200" y="3319462"/>
            <a:ext cx="3841812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Çevresindeki en küçük detayları bile kaçırmaz.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80350" y="3024187"/>
            <a:ext cx="391164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Outfit"/>
              </a:rPr>
              <a:t>⏳ Sabırlı &amp; Kararlıdır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80350" y="3319462"/>
            <a:ext cx="384162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Hata yaptığında yılmaz, tekrar dener.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8200" y="4595812"/>
            <a:ext cx="403370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Outfit"/>
              </a:rPr>
              <a:t>📋 Planlı &amp; Sistematiktir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8200" y="4891087"/>
            <a:ext cx="384162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Çalışmalarını adım adım ve kayıt alarak yürütür.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59200" y="4595812"/>
            <a:ext cx="4033902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Outfit"/>
              </a:rPr>
              <a:t>⚖️ Tarafsızdır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59200" y="4891087"/>
            <a:ext cx="31686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Kendi duygularına değil, sadece gerçeklere bakar.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80350" y="4595812"/>
            <a:ext cx="391164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Outfit"/>
              </a:rPr>
              <a:t>💡 Eleştireldir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80350" y="4891087"/>
            <a:ext cx="384162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Bilgileri hemen kabul etmez, sorgular.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247900"/>
            <a:ext cx="5614689" cy="1209675"/>
          </a:xfrm>
          <a:prstGeom prst="roundRect">
            <a:avLst>
              <a:gd name="adj" fmla="val 12598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5114925"/>
            <a:ext cx="5614689" cy="400050"/>
          </a:xfrm>
          <a:prstGeom prst="roundRect">
            <a:avLst>
              <a:gd name="adj" fmla="val 23809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686175"/>
            <a:ext cx="5614689" cy="542925"/>
          </a:xfrm>
          <a:prstGeom prst="roundRect">
            <a:avLst>
              <a:gd name="adj" fmla="val 21052"/>
            </a:avLst>
          </a:prstGeom>
          <a:solidFill>
            <a:srgbClr val="FEF2F2"/>
          </a:solidFill>
          <a:ln w="19050">
            <a:solidFill>
              <a:srgbClr val="FCA5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4381500"/>
            <a:ext cx="5614689" cy="542925"/>
          </a:xfrm>
          <a:prstGeom prst="roundRect">
            <a:avLst>
              <a:gd name="adj" fmla="val 21052"/>
            </a:avLst>
          </a:prstGeom>
          <a:solidFill>
            <a:srgbClr val="F0FDF4"/>
          </a:solidFill>
          <a:ln w="19050">
            <a:solidFill>
              <a:srgbClr val="86EFA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089" y="1362075"/>
            <a:ext cx="5053310" cy="50387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3764" y="3862387"/>
            <a:ext cx="142875" cy="1905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189" y="4557712"/>
            <a:ext cx="171450" cy="190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DÜŞÜNELİM VE TARTIŞALIM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🕵️‍♀️ Sen Bir Bilim İnsanı Olsan?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2476500"/>
            <a:ext cx="676920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Outfit"/>
              </a:rPr>
              <a:t>Olay Senaryosu: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2790825"/>
            <a:ext cx="525273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Plus Jakarta Sans"/>
              </a:rPr>
              <a:t>"Okul bahçesinde daha önce hiç görmediğin garip ve renkli bir böcek gördün. Ne yaparsın?"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" y="5229225"/>
            <a:ext cx="6542112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E40AF"/>
                </a:solidFill>
                <a:latin typeface="Plus Jakarta Sans"/>
              </a:rPr>
              <a:t>🎉 Doğru Tutum B Şıkkı! Bilim insanı merak eder ve inceleme yapar.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7250" y="3857625"/>
            <a:ext cx="335756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991B1B"/>
                </a:solidFill>
                <a:latin typeface="Plus Jakarta Sans"/>
              </a:rPr>
              <a:t>A) Bakar geçerim, beni ilgilendirmez.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7250" y="4552950"/>
            <a:ext cx="56197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166534"/>
                </a:solidFill>
                <a:latin typeface="Plus Jakarta Sans"/>
              </a:rPr>
              <a:t>B) Kaç bacağı olduğunu inceler, fotoğrafını çeker ve not alırım.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464296"/>
            <a:ext cx="5295900" cy="1653182"/>
          </a:xfrm>
          <a:prstGeom prst="roundRect">
            <a:avLst>
              <a:gd name="adj" fmla="val 11523"/>
            </a:avLst>
          </a:prstGeom>
          <a:solidFill>
            <a:srgbClr val="F8FAFC"/>
          </a:solidFill>
          <a:ln w="1905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4346078"/>
            <a:ext cx="5295900" cy="952500"/>
          </a:xfrm>
          <a:prstGeom prst="roundRect">
            <a:avLst>
              <a:gd name="adj" fmla="val 16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1362075"/>
            <a:ext cx="5295900" cy="50387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2. HAFTA: BİLGİ KAVRAMI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Bilgi Nedir? 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3450" y="2788146"/>
            <a:ext cx="4743450" cy="10054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0F172A"/>
                </a:solidFill>
                <a:latin typeface="Plus Jakarta Sans"/>
              </a:rPr>
              <a:t>İnsanların çevresini anlamak için </a:t>
            </a:r>
            <a:r>
              <a:rPr sz="1650" b="1" i="0" u="none">
                <a:solidFill>
                  <a:srgbClr val="0F172A"/>
                </a:solidFill>
                <a:latin typeface="Plus Jakarta Sans"/>
              </a:rPr>
              <a:t>öğrenme, deneyim, gözlem ve araştırma</a:t>
            </a:r>
            <a:r>
              <a:rPr sz="1650" b="0" i="0" u="none">
                <a:solidFill>
                  <a:srgbClr val="0F172A"/>
                </a:solidFill>
                <a:latin typeface="Plus Jakarta Sans"/>
              </a:rPr>
              <a:t> yoluyla elde ettiği doğrulardır.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574678"/>
            <a:ext cx="6350793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FFFFFF"/>
                </a:solidFill>
                <a:latin typeface="Outfit"/>
              </a:rPr>
              <a:t>Kısacası: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850903"/>
            <a:ext cx="60483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FFFFFF"/>
                </a:solidFill>
                <a:latin typeface="Plus Jakarta Sans"/>
              </a:rPr>
              <a:t>Öğrenme yoluyla elde edilen her türlü veriye BİLGİ denir.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438275"/>
            <a:ext cx="3505200" cy="4962525"/>
          </a:xfrm>
          <a:prstGeom prst="roundRect">
            <a:avLst>
              <a:gd name="adj" fmla="val 434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1438275"/>
            <a:ext cx="3505200" cy="4962525"/>
          </a:xfrm>
          <a:prstGeom prst="roundRect">
            <a:avLst>
              <a:gd name="adj" fmla="val 434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1438275"/>
            <a:ext cx="3505200" cy="4962525"/>
          </a:xfrm>
          <a:prstGeom prst="roundRect">
            <a:avLst>
              <a:gd name="adj" fmla="val 434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1438275"/>
            <a:ext cx="3505200" cy="5715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76300" y="5753100"/>
            <a:ext cx="2971800" cy="381000"/>
          </a:xfrm>
          <a:prstGeom prst="roundRect">
            <a:avLst>
              <a:gd name="adj" fmla="val 250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343400" y="1438275"/>
            <a:ext cx="3505200" cy="5715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610100" y="5753100"/>
            <a:ext cx="2971800" cy="381000"/>
          </a:xfrm>
          <a:prstGeom prst="roundRect">
            <a:avLst>
              <a:gd name="adj" fmla="val 25000"/>
            </a:avLst>
          </a:prstGeom>
          <a:solidFill>
            <a:srgbClr val="F3E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077200" y="1438275"/>
            <a:ext cx="3505200" cy="57150"/>
          </a:xfrm>
          <a:prstGeom prst="rect">
            <a:avLst/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343900" y="5753100"/>
            <a:ext cx="2971800" cy="381000"/>
          </a:xfrm>
          <a:prstGeom prst="roundRect">
            <a:avLst>
              <a:gd name="adj" fmla="val 25000"/>
            </a:avLst>
          </a:prstGeom>
          <a:solidFill>
            <a:srgbClr val="FCE7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1762125"/>
            <a:ext cx="342900" cy="3429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100" y="1762125"/>
            <a:ext cx="304800" cy="3429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3900" y="1762125"/>
            <a:ext cx="342900" cy="342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BİLGİ ÇEŞİTLERİ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Günlük Hayatımızda Bilgi Türleri (1/2) 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6300" y="2257425"/>
            <a:ext cx="390048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Outfit"/>
              </a:rPr>
              <a:t>1. Gündelik Bilgi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6300" y="2609850"/>
            <a:ext cx="30670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Kişisel deneyim ve alışkanlıklara dayanır. Deney gerektirmez.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8700" y="5867400"/>
            <a:ext cx="333375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92400E"/>
                </a:solidFill>
                <a:latin typeface="Plus Jakarta Sans"/>
              </a:rPr>
              <a:t>Örnek: Ihlamur çayının boğaza iyi gelmesi.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10100" y="2257425"/>
            <a:ext cx="390048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Outfit"/>
              </a:rPr>
              <a:t>2. Dini Bilgi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10100" y="2609850"/>
            <a:ext cx="30670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İnançlara, manevi değerlere ve kutsal metinlere dayanır.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62500" y="5867400"/>
            <a:ext cx="333375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6B21A8"/>
                </a:solidFill>
                <a:latin typeface="Plus Jakarta Sans"/>
              </a:rPr>
              <a:t>Örnek: İbadet kuralları ve ahlaki esaslar.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43900" y="2257425"/>
            <a:ext cx="38481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Outfit"/>
              </a:rPr>
              <a:t>3. Sanat Bilgisi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43900" y="2609850"/>
            <a:ext cx="30670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Hayal gücü, duygu, yaratıcılık ve estetik anlayışa dayanır.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96300" y="5867400"/>
            <a:ext cx="333375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9D174D"/>
                </a:solidFill>
                <a:latin typeface="Plus Jakarta Sans"/>
              </a:rPr>
              <a:t>Örnek: Bir tablonun hissettirdiği duygular.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438275"/>
            <a:ext cx="3505200" cy="4962525"/>
          </a:xfrm>
          <a:prstGeom prst="roundRect">
            <a:avLst>
              <a:gd name="adj" fmla="val 434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1438275"/>
            <a:ext cx="3505200" cy="4962525"/>
          </a:xfrm>
          <a:prstGeom prst="roundRect">
            <a:avLst>
              <a:gd name="adj" fmla="val 434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1438275"/>
            <a:ext cx="3505200" cy="4962525"/>
          </a:xfrm>
          <a:prstGeom prst="roundRect">
            <a:avLst>
              <a:gd name="adj" fmla="val 434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1438275"/>
            <a:ext cx="3505200" cy="57150"/>
          </a:xfrm>
          <a:prstGeom prst="rect">
            <a:avLst/>
          </a:prstGeom>
          <a:solidFill>
            <a:srgbClr val="06B6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76300" y="5600700"/>
            <a:ext cx="2971800" cy="533400"/>
          </a:xfrm>
          <a:prstGeom prst="roundRect">
            <a:avLst>
              <a:gd name="adj" fmla="val 17857"/>
            </a:avLst>
          </a:prstGeom>
          <a:solidFill>
            <a:srgbClr val="CFF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343400" y="1438275"/>
            <a:ext cx="3505200" cy="5715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610100" y="5753100"/>
            <a:ext cx="2971800" cy="381000"/>
          </a:xfrm>
          <a:prstGeom prst="roundRect">
            <a:avLst>
              <a:gd name="adj" fmla="val 25000"/>
            </a:avLst>
          </a:prstGeom>
          <a:solidFill>
            <a:srgbClr val="D1FA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077200" y="1438275"/>
            <a:ext cx="3505200" cy="571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343900" y="5753100"/>
            <a:ext cx="2971800" cy="381000"/>
          </a:xfrm>
          <a:prstGeom prst="roundRect">
            <a:avLst>
              <a:gd name="adj" fmla="val 25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1762125"/>
            <a:ext cx="342900" cy="3429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100" y="1762125"/>
            <a:ext cx="342900" cy="3429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3900" y="1762125"/>
            <a:ext cx="304800" cy="342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BİLGİ ÇEŞİTLERİ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Günlük Hayatımızda Bilgi Türleri (2/2) 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6300" y="2257425"/>
            <a:ext cx="390048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Outfit"/>
              </a:rPr>
              <a:t>4. Felsefi Bilgi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6300" y="2609850"/>
            <a:ext cx="30670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Akıl yürütme ve düşünce yoluyla evreni ve varlığı sorgulama.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8700" y="5715000"/>
            <a:ext cx="2762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155E75"/>
                </a:solidFill>
                <a:latin typeface="Plus Jakarta Sans"/>
              </a:rPr>
              <a:t>Örnek: "Doğru bilgi mümkün müdür?" sorgulaması.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10100" y="2257425"/>
            <a:ext cx="390048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Outfit"/>
              </a:rPr>
              <a:t>5. Teknik Bilgi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10100" y="2609850"/>
            <a:ext cx="30670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Bir aleti kullanma veya yeni bir araç üretme yöntemleridir.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62500" y="5867400"/>
            <a:ext cx="333375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65F46"/>
                </a:solidFill>
                <a:latin typeface="Plus Jakarta Sans"/>
              </a:rPr>
              <a:t>Örnek: Bisiklet veya akıllı telefon tamiri.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43900" y="2257425"/>
            <a:ext cx="38481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Outfit"/>
              </a:rPr>
              <a:t>6. Bilimsel Bilgi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43900" y="2609850"/>
            <a:ext cx="30670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Deney ve gözleme dayalı, tarafsız ve evrensel doğrulardır.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96300" y="5867400"/>
            <a:ext cx="333375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1E40AF"/>
                </a:solidFill>
                <a:latin typeface="Plus Jakarta Sans"/>
              </a:rPr>
              <a:t>Örnek: Suyun 100°C'de kaynadığının ispatı.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357437"/>
            <a:ext cx="10972800" cy="657225"/>
          </a:xfrm>
          <a:prstGeom prst="roundRect">
            <a:avLst>
              <a:gd name="adj" fmla="val 2318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167062"/>
            <a:ext cx="10972800" cy="657225"/>
          </a:xfrm>
          <a:prstGeom prst="roundRect">
            <a:avLst>
              <a:gd name="adj" fmla="val 2318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976687"/>
            <a:ext cx="10972800" cy="657225"/>
          </a:xfrm>
          <a:prstGeom prst="roundRect">
            <a:avLst>
              <a:gd name="adj" fmla="val 2318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4786312"/>
            <a:ext cx="10972800" cy="657225"/>
          </a:xfrm>
          <a:prstGeom prst="roundRect">
            <a:avLst>
              <a:gd name="adj" fmla="val 2318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0067925" y="2538412"/>
            <a:ext cx="1238250" cy="295275"/>
          </a:xfrm>
          <a:prstGeom prst="roundRect">
            <a:avLst>
              <a:gd name="adj" fmla="val 500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0163175" y="3348037"/>
            <a:ext cx="1143000" cy="295275"/>
          </a:xfrm>
          <a:prstGeom prst="roundRect">
            <a:avLst>
              <a:gd name="adj" fmla="val 50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0248900" y="4157662"/>
            <a:ext cx="1057275" cy="295275"/>
          </a:xfrm>
          <a:prstGeom prst="roundRect">
            <a:avLst>
              <a:gd name="adj" fmla="val 50000"/>
            </a:avLst>
          </a:prstGeom>
          <a:solidFill>
            <a:srgbClr val="D1FA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0172700" y="4967287"/>
            <a:ext cx="1133475" cy="295275"/>
          </a:xfrm>
          <a:prstGeom prst="roundRect">
            <a:avLst>
              <a:gd name="adj" fmla="val 50000"/>
            </a:avLst>
          </a:prstGeom>
          <a:solidFill>
            <a:srgbClr val="FCE7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PEKİŞTİRME ETKİNLİĞİ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🎮 Bilgi Türünü Tahmin Et!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825" y="2581275"/>
            <a:ext cx="5453062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0F172A"/>
                </a:solidFill>
                <a:latin typeface="Plus Jakarta Sans"/>
              </a:rPr>
              <a:t>"Bulutlar kararınca yağmur yağacağını tecrübeyle bilmek."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20325" y="2595562"/>
            <a:ext cx="1028700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F172A"/>
                </a:solidFill>
                <a:latin typeface="Plus Jakarta Sans"/>
              </a:rPr>
              <a:t>Gündelik Bilgi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5825" y="3390900"/>
            <a:ext cx="5000625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0F172A"/>
                </a:solidFill>
                <a:latin typeface="Plus Jakarta Sans"/>
              </a:rPr>
              <a:t>"Suyun 100°C'de kaynadığını laboratuvarda ölçmek."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15575" y="3405187"/>
            <a:ext cx="933450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2563EB"/>
                </a:solidFill>
                <a:latin typeface="Plus Jakarta Sans"/>
              </a:rPr>
              <a:t>Bilimsel Bilgi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5825" y="4200525"/>
            <a:ext cx="4881562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0F172A"/>
                </a:solidFill>
                <a:latin typeface="Plus Jakarta Sans"/>
              </a:rPr>
              <a:t>"Akıllı telefon üretmek için kod yazıp çip tasarlamak."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01300" y="4214812"/>
            <a:ext cx="84772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59669"/>
                </a:solidFill>
                <a:latin typeface="Plus Jakarta Sans"/>
              </a:rPr>
              <a:t>Teknik Bilgi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5825" y="5010150"/>
            <a:ext cx="3917156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0F172A"/>
                </a:solidFill>
                <a:latin typeface="Plus Jakarta Sans"/>
              </a:rPr>
              <a:t>"Bir şiir okuyup derin duygular hissetmek."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325100" y="5024437"/>
            <a:ext cx="92392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EC4899"/>
                </a:solidFill>
                <a:latin typeface="Plus Jakarta Sans"/>
              </a:rPr>
              <a:t>Sanat Bilgisi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981700" y="2895600"/>
            <a:ext cx="5600700" cy="1971675"/>
          </a:xfrm>
          <a:prstGeom prst="roundRect">
            <a:avLst>
              <a:gd name="adj" fmla="val 966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609850"/>
            <a:ext cx="4991100" cy="1143000"/>
          </a:xfrm>
          <a:prstGeom prst="roundRect">
            <a:avLst>
              <a:gd name="adj" fmla="val 13333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981450"/>
            <a:ext cx="4991100" cy="1171575"/>
          </a:xfrm>
          <a:prstGeom prst="roundRect">
            <a:avLst>
              <a:gd name="adj" fmla="val 13008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2012" y="3200400"/>
            <a:ext cx="600075" cy="685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3. HAFTA: ARAŞTIRMA SÜRECİ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Araştırma Nedir? 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50596" y="4038600"/>
            <a:ext cx="3262907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Outfit"/>
              </a:rPr>
              <a:t>Bir Dedektif Gibi İz Sürün!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69831" y="4381500"/>
            <a:ext cx="5024437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25" b="0" i="0" u="none">
                <a:solidFill>
                  <a:srgbClr val="64748B"/>
                </a:solidFill>
                <a:latin typeface="Plus Jakarta Sans"/>
              </a:rPr>
              <a:t>İyi bir araştırmacı doğru ipuçlarını toplar ve kanıtları birleştirir.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2876550"/>
            <a:ext cx="45529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1E40AF"/>
                </a:solidFill>
                <a:latin typeface="Plus Jakarta Sans"/>
              </a:rPr>
              <a:t>Bir konu hakkında bilgi edinmek veya problemleri çözmek için yapılan planlı ve sistemli çalışmadır.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7725" y="4219575"/>
            <a:ext cx="592574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Outfit"/>
              </a:rPr>
              <a:t>💡 Araştırma Nasıl Başlar?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7725" y="4514850"/>
            <a:ext cx="46101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Araştırma </a:t>
            </a:r>
            <a:r>
              <a:rPr sz="1200" b="1" i="0" u="none">
                <a:solidFill>
                  <a:srgbClr val="475569"/>
                </a:solidFill>
                <a:latin typeface="Plus Jakarta Sans"/>
              </a:rPr>
              <a:t>MERAK</a:t>
            </a:r>
            <a:r>
              <a:rPr sz="1200" b="0" i="0" u="none">
                <a:solidFill>
                  <a:srgbClr val="475569"/>
                </a:solidFill>
                <a:latin typeface="Plus Jakarta Sans"/>
              </a:rPr>
              <a:t> ile başlar, verilere ulaşıp doğru sonuca varılmasıyla biter!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014537"/>
            <a:ext cx="109728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795587"/>
            <a:ext cx="109728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576637"/>
            <a:ext cx="109728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4357687"/>
            <a:ext cx="109728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5138737"/>
            <a:ext cx="109728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38200" y="2166937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38200" y="2947987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38200" y="3729037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38200" y="4510087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838200" y="5291137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TEMEL İLKELER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Bilimsel Araştırmanın 5 Altın Kuralı 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5325" y="2166937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2563EB"/>
                </a:solidFill>
                <a:latin typeface="Plus Jakarta Sans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2228850"/>
            <a:ext cx="10191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Planlıdır: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95525" y="2238375"/>
            <a:ext cx="354806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Plus Jakarta Sans"/>
              </a:rPr>
              <a:t>Rastgele yapılmaz, adım adım tasarlanır.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5325" y="2947987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2563EB"/>
                </a:solidFill>
                <a:latin typeface="Plus Jakarta Sans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3009900"/>
            <a:ext cx="28575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Deney ve Gözleme Dayanır: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48100" y="3019425"/>
            <a:ext cx="2869406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Plus Jakarta Sans"/>
              </a:rPr>
              <a:t>Tahminlerle değil, verilerle ilerler.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5325" y="3729037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2563EB"/>
                </a:solidFill>
                <a:latin typeface="Plus Jakarta Sans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3790950"/>
            <a:ext cx="119062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Tarafsızdır: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66975" y="3800475"/>
            <a:ext cx="43338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Plus Jakarta Sans"/>
              </a:rPr>
              <a:t>Araştırmacı kendi isteklerini sonuçlara karıştırmaz.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5325" y="4510087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2563EB"/>
                </a:solidFill>
                <a:latin typeface="Plus Jakarta Sans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1600" y="4572000"/>
            <a:ext cx="141922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Kanıtlanabilir: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95575" y="4581525"/>
            <a:ext cx="435768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Plus Jakarta Sans"/>
              </a:rPr>
              <a:t>Elde edilen sonuçların belgesi ve dayanağı vardır.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5325" y="5291137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2563EB"/>
                </a:solidFill>
                <a:latin typeface="Plus Jakarta Sans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71600" y="5353050"/>
            <a:ext cx="12858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Evrenseldir: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62225" y="5362575"/>
            <a:ext cx="3702843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Plus Jakarta Sans"/>
              </a:rPr>
              <a:t>Aynı şartlarda herkes için aynı sonucu verir.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897856"/>
            <a:ext cx="5372100" cy="1447800"/>
          </a:xfrm>
          <a:prstGeom prst="roundRect">
            <a:avLst>
              <a:gd name="adj" fmla="val 1052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10300" y="1897856"/>
            <a:ext cx="5372100" cy="1447800"/>
          </a:xfrm>
          <a:prstGeom prst="roundRect">
            <a:avLst>
              <a:gd name="adj" fmla="val 1052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493418"/>
            <a:ext cx="5372100" cy="1447800"/>
          </a:xfrm>
          <a:prstGeom prst="roundRect">
            <a:avLst>
              <a:gd name="adj" fmla="val 1052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10300" y="4493418"/>
            <a:ext cx="5372100" cy="1447800"/>
          </a:xfrm>
          <a:prstGeom prst="roundRect">
            <a:avLst>
              <a:gd name="adj" fmla="val 1052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1897856"/>
            <a:ext cx="57150" cy="14478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210300" y="1897856"/>
            <a:ext cx="57150" cy="144780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4493418"/>
            <a:ext cx="57150" cy="14478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10300" y="4493418"/>
            <a:ext cx="57150" cy="1447800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" y="2164556"/>
            <a:ext cx="342900" cy="3048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150" y="2164556"/>
            <a:ext cx="304800" cy="3048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450" y="4760118"/>
            <a:ext cx="342900" cy="3048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4150" y="4760118"/>
            <a:ext cx="381000" cy="304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BİLİMSEL YÖNTEMLER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Bilgiye Ulaşma Yolları (1/2) 🧭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3450" y="2583656"/>
            <a:ext cx="6275784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Outfit"/>
              </a:rPr>
              <a:t>🔮 Tahmin Etme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3450" y="2897981"/>
            <a:ext cx="5976937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64748B"/>
                </a:solidFill>
                <a:latin typeface="Plus Jakarta Sans"/>
              </a:rPr>
              <a:t>Mevcut bilgilere dayanarak gelecekteki durumu kestirmek.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34150" y="2583656"/>
            <a:ext cx="565785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Outfit"/>
              </a:rPr>
              <a:t>👁️ Gözlem Yapma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4150" y="2897981"/>
            <a:ext cx="565785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64748B"/>
                </a:solidFill>
                <a:latin typeface="Plus Jakarta Sans"/>
              </a:rPr>
              <a:t>Çıplak gözle veya büyüteç/teleskopla olayları izlemek.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3450" y="5179218"/>
            <a:ext cx="6275784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Outfit"/>
              </a:rPr>
              <a:t>🧱 Model Oluşturma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3450" y="5493543"/>
            <a:ext cx="5976937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64748B"/>
                </a:solidFill>
                <a:latin typeface="Plus Jakarta Sans"/>
              </a:rPr>
              <a:t>Gerçeğe benzer maketler veya 3D simülasyonlar yapmak.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34150" y="5179218"/>
            <a:ext cx="565785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Outfit"/>
              </a:rPr>
              <a:t>🧪 Deney Yapma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34150" y="5493543"/>
            <a:ext cx="565785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64748B"/>
                </a:solidFill>
                <a:latin typeface="Plus Jakarta Sans"/>
              </a:rPr>
              <a:t>Olayları kontrol edilebilir şartlarda test etmek.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897856"/>
            <a:ext cx="5372100" cy="1447800"/>
          </a:xfrm>
          <a:prstGeom prst="roundRect">
            <a:avLst>
              <a:gd name="adj" fmla="val 1052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10300" y="1897856"/>
            <a:ext cx="5372100" cy="1447800"/>
          </a:xfrm>
          <a:prstGeom prst="roundRect">
            <a:avLst>
              <a:gd name="adj" fmla="val 1052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493418"/>
            <a:ext cx="5372100" cy="1447800"/>
          </a:xfrm>
          <a:prstGeom prst="roundRect">
            <a:avLst>
              <a:gd name="adj" fmla="val 1052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10300" y="4493418"/>
            <a:ext cx="5372100" cy="1447800"/>
          </a:xfrm>
          <a:prstGeom prst="roundRect">
            <a:avLst>
              <a:gd name="adj" fmla="val 1052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1897856"/>
            <a:ext cx="57150" cy="1447800"/>
          </a:xfrm>
          <a:prstGeom prst="rect">
            <a:avLst/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210300" y="1897856"/>
            <a:ext cx="57150" cy="1447800"/>
          </a:xfrm>
          <a:prstGeom prst="rect">
            <a:avLst/>
          </a:prstGeom>
          <a:solidFill>
            <a:srgbClr val="06B6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4493418"/>
            <a:ext cx="57150" cy="144780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10300" y="4493418"/>
            <a:ext cx="57150" cy="144780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" y="2164556"/>
            <a:ext cx="228600" cy="3048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150" y="2164556"/>
            <a:ext cx="228600" cy="3048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450" y="4760118"/>
            <a:ext cx="304800" cy="3048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4150" y="4760118"/>
            <a:ext cx="381000" cy="304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BİLİMSEL YÖNTEMLER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Bilgiye Ulaşma Yolları (2/2) 🧭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3450" y="2583656"/>
            <a:ext cx="6275784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Outfit"/>
              </a:rPr>
              <a:t>📊 Veri Toplama ve Kaydetme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3450" y="2897981"/>
            <a:ext cx="5976937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64748B"/>
                </a:solidFill>
                <a:latin typeface="Plus Jakarta Sans"/>
              </a:rPr>
              <a:t>Elde edilen bilgileri tablo veya grafiklere aktarmak.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34150" y="2583656"/>
            <a:ext cx="565785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Outfit"/>
              </a:rPr>
              <a:t>💡 Çıkarım Yapma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4150" y="2897981"/>
            <a:ext cx="565785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64748B"/>
                </a:solidFill>
                <a:latin typeface="Plus Jakarta Sans"/>
              </a:rPr>
              <a:t>Gözlem ve deney sonuçlarını mantıksal yorumlamak.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3450" y="5179218"/>
            <a:ext cx="6275784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Outfit"/>
              </a:rPr>
              <a:t>⚖️ Karşılaştırma Yapma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3450" y="5493543"/>
            <a:ext cx="5976937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64748B"/>
                </a:solidFill>
                <a:latin typeface="Plus Jakarta Sans"/>
              </a:rPr>
              <a:t>Farklı durumların benzer ve ayrışan yönlerini bulmak.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34150" y="5179218"/>
            <a:ext cx="565785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Outfit"/>
              </a:rPr>
              <a:t>🗣️ İletişim Kurma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34150" y="5493543"/>
            <a:ext cx="565785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64748B"/>
                </a:solidFill>
                <a:latin typeface="Plus Jakarta Sans"/>
              </a:rPr>
              <a:t>Bulguları raporlayarak başkalarıyla paylaşmak.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071687"/>
            <a:ext cx="10972800" cy="800100"/>
          </a:xfrm>
          <a:prstGeom prst="roundRect">
            <a:avLst>
              <a:gd name="adj" fmla="val 1904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024187"/>
            <a:ext cx="10972800" cy="800100"/>
          </a:xfrm>
          <a:prstGeom prst="roundRect">
            <a:avLst>
              <a:gd name="adj" fmla="val 1904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976687"/>
            <a:ext cx="10972800" cy="800100"/>
          </a:xfrm>
          <a:prstGeom prst="roundRect">
            <a:avLst>
              <a:gd name="adj" fmla="val 1904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4929187"/>
            <a:ext cx="10972800" cy="800100"/>
          </a:xfrm>
          <a:prstGeom prst="roundRect">
            <a:avLst>
              <a:gd name="adj" fmla="val 1904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00100" y="2262187"/>
            <a:ext cx="419100" cy="419100"/>
          </a:xfrm>
          <a:prstGeom prst="roundRect">
            <a:avLst>
              <a:gd name="adj" fmla="val 27272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00100" y="3214687"/>
            <a:ext cx="419100" cy="419100"/>
          </a:xfrm>
          <a:prstGeom prst="roundRect">
            <a:avLst>
              <a:gd name="adj" fmla="val 27272"/>
            </a:avLst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00100" y="4167187"/>
            <a:ext cx="419100" cy="419100"/>
          </a:xfrm>
          <a:prstGeom prst="roundRect">
            <a:avLst>
              <a:gd name="adj" fmla="val 27272"/>
            </a:avLst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00100" y="5119687"/>
            <a:ext cx="419100" cy="419100"/>
          </a:xfrm>
          <a:prstGeom prst="roundRect">
            <a:avLst>
              <a:gd name="adj" fmla="val 27272"/>
            </a:avLst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UYGULAMA ZAMANI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🧩 Adımları Sıraya Koyalım!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2262187"/>
            <a:ext cx="704850" cy="4191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>
                <a:solidFill>
                  <a:srgbClr val="FFFFFF"/>
                </a:solidFill>
                <a:latin typeface="Plus Jakarta Sans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9700" y="2362200"/>
            <a:ext cx="270271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Merak Edip Soru Sorma 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3214687"/>
            <a:ext cx="704850" cy="4191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>
                <a:solidFill>
                  <a:srgbClr val="FFFFFF"/>
                </a:solidFill>
                <a:latin typeface="Plus Jakarta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9700" y="3314700"/>
            <a:ext cx="2869406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Gözlem ve Deney Yapma 🧪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7225" y="4167187"/>
            <a:ext cx="704850" cy="4191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>
                <a:solidFill>
                  <a:srgbClr val="FFFFFF"/>
                </a:solidFill>
                <a:latin typeface="Plus Jakarta San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09700" y="4267200"/>
            <a:ext cx="366712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Verileri Kaydetme ve Analiz Etme 📊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7225" y="5119687"/>
            <a:ext cx="704850" cy="4191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>
                <a:solidFill>
                  <a:srgbClr val="FFFFFF"/>
                </a:solidFill>
                <a:latin typeface="Plus Jakarta Sans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09700" y="5219700"/>
            <a:ext cx="3250406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Sonuçları Paylaşma (İletişim) 🗣️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943600" y="2838450"/>
            <a:ext cx="5638800" cy="2085975"/>
          </a:xfrm>
          <a:prstGeom prst="roundRect">
            <a:avLst>
              <a:gd name="adj" fmla="val 913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243137"/>
            <a:ext cx="5029200" cy="1028700"/>
          </a:xfrm>
          <a:prstGeom prst="roundRect">
            <a:avLst>
              <a:gd name="adj" fmla="val 14814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2243137"/>
            <a:ext cx="57150" cy="102870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3890962"/>
            <a:ext cx="5029200" cy="466725"/>
          </a:xfrm>
          <a:prstGeom prst="roundRect">
            <a:avLst>
              <a:gd name="adj" fmla="val 2040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4471987"/>
            <a:ext cx="5029200" cy="466725"/>
          </a:xfrm>
          <a:prstGeom prst="roundRect">
            <a:avLst>
              <a:gd name="adj" fmla="val 2040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09600" y="5053012"/>
            <a:ext cx="5029200" cy="466725"/>
          </a:xfrm>
          <a:prstGeom prst="roundRect">
            <a:avLst>
              <a:gd name="adj" fmla="val 2040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4375" y="3143250"/>
            <a:ext cx="857250" cy="7620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4048125"/>
            <a:ext cx="152400" cy="1524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4629150"/>
            <a:ext cx="114300" cy="1524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0" y="5210175"/>
            <a:ext cx="152400" cy="152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4. HAFTA: PROJE HAZIRLAMA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Proje Nedir? 🛠️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3500437"/>
            <a:ext cx="660082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Outfit"/>
              </a:rPr>
              <a:t>Neden Proje Yaparız?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76875" y="4095750"/>
            <a:ext cx="6572250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Outfit"/>
              </a:rPr>
              <a:t>Fikirden Ürüne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19750" y="4438650"/>
            <a:ext cx="62865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25" b="0" i="0" u="none">
                <a:solidFill>
                  <a:srgbClr val="64748B"/>
                </a:solidFill>
                <a:latin typeface="Plus Jakarta Sans"/>
              </a:rPr>
              <a:t>Proje, düşünceleri somut adımlara dönüştürme sanatıdır.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5350" y="2471737"/>
            <a:ext cx="46101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1" i="0" u="none">
                <a:solidFill>
                  <a:srgbClr val="065F46"/>
                </a:solidFill>
                <a:latin typeface="Plus Jakarta Sans"/>
              </a:rPr>
              <a:t>Bir amaç için planlı ve düzenli şekilde yapılan çalışmalar bütünüdür.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6800" y="4024312"/>
            <a:ext cx="211931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Plus Jakarta Sans"/>
              </a:rPr>
              <a:t>Bir problemi çözmek 🛠️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28700" y="4605337"/>
            <a:ext cx="214312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Plus Jakarta Sans"/>
              </a:rPr>
              <a:t>Bir ihtiyacı karşılamak 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6800" y="5186362"/>
            <a:ext cx="3488531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Plus Jakarta Sans"/>
              </a:rPr>
              <a:t>Yeni bir ürün veya fikir ortaya koymak 🎁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424112"/>
            <a:ext cx="3530500" cy="1381125"/>
          </a:xfrm>
          <a:prstGeom prst="roundRect">
            <a:avLst>
              <a:gd name="adj" fmla="val 1103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30600" y="2424112"/>
            <a:ext cx="3530649" cy="1381125"/>
          </a:xfrm>
          <a:prstGeom prst="roundRect">
            <a:avLst>
              <a:gd name="adj" fmla="val 1103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51750" y="2424112"/>
            <a:ext cx="3530500" cy="1381125"/>
          </a:xfrm>
          <a:prstGeom prst="roundRect">
            <a:avLst>
              <a:gd name="adj" fmla="val 1103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3995737"/>
            <a:ext cx="3530500" cy="1381125"/>
          </a:xfrm>
          <a:prstGeom prst="roundRect">
            <a:avLst>
              <a:gd name="adj" fmla="val 1103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330600" y="3995737"/>
            <a:ext cx="7251650" cy="1381125"/>
          </a:xfrm>
          <a:prstGeom prst="roundRect">
            <a:avLst>
              <a:gd name="adj" fmla="val 1103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400" y="2652712"/>
            <a:ext cx="342900" cy="342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451" y="2652712"/>
            <a:ext cx="304800" cy="342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8413" y="2652712"/>
            <a:ext cx="257175" cy="3429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3400" y="4224337"/>
            <a:ext cx="342900" cy="3429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2039" y="4224337"/>
            <a:ext cx="428625" cy="3429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PROJE KRİTERLERİ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Bir Projenin Olmazsa Olmaz Özellikleri 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996" y="3109912"/>
            <a:ext cx="403370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Outfit"/>
              </a:rPr>
              <a:t>🎯 Amacı Vardır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037" y="3405187"/>
            <a:ext cx="384162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 i="0" u="none">
                <a:solidFill>
                  <a:srgbClr val="64748B"/>
                </a:solidFill>
                <a:latin typeface="Plus Jakarta Sans"/>
              </a:rPr>
              <a:t>Belirli bir hedefi gerçekleştirmek için yapılır.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974" y="3109912"/>
            <a:ext cx="4033902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Outfit"/>
              </a:rPr>
              <a:t>📅 Planlıdır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75019" y="3405187"/>
            <a:ext cx="3841812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 i="0" u="none">
                <a:solidFill>
                  <a:srgbClr val="64748B"/>
                </a:solidFill>
                <a:latin typeface="Plus Jakarta Sans"/>
              </a:rPr>
              <a:t>Rastgele değil, takvimli adımlarla ilerler.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00147" y="3109912"/>
            <a:ext cx="403370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Outfit"/>
              </a:rPr>
              <a:t>⏰ Sürelidir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96187" y="3405187"/>
            <a:ext cx="384162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 i="0" u="none">
                <a:solidFill>
                  <a:srgbClr val="64748B"/>
                </a:solidFill>
                <a:latin typeface="Plus Jakarta Sans"/>
              </a:rPr>
              <a:t>Belli bir başlangıç ve bitiş tarihi vardır.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7996" y="4681537"/>
            <a:ext cx="403370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Outfit"/>
              </a:rPr>
              <a:t>💰 Kaynak Kullanır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4037" y="4976812"/>
            <a:ext cx="384162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 i="0" u="none">
                <a:solidFill>
                  <a:srgbClr val="64748B"/>
                </a:solidFill>
                <a:latin typeface="Plus Jakarta Sans"/>
              </a:rPr>
              <a:t>Malzeme, bütçe ve zaman kaynağı ayrılır.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15373" y="4681537"/>
            <a:ext cx="848210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Outfit"/>
              </a:rPr>
              <a:t>🎁 Somut Çıktı Üretir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15373" y="4976812"/>
            <a:ext cx="848210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 i="0" u="none">
                <a:solidFill>
                  <a:srgbClr val="64748B"/>
                </a:solidFill>
                <a:latin typeface="Plus Jakarta Sans"/>
              </a:rPr>
              <a:t>Çalışma sonunda ortaya bir rapor, maket veya çözüm ürünü çıkar.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40694"/>
            <a:ext cx="5295900" cy="962025"/>
          </a:xfrm>
          <a:prstGeom prst="roundRect">
            <a:avLst>
              <a:gd name="adj" fmla="val 15841"/>
            </a:avLst>
          </a:prstGeom>
          <a:solidFill>
            <a:srgbClr val="FEF2F2"/>
          </a:solidFill>
          <a:ln w="19050">
            <a:solidFill>
              <a:srgbClr val="EF44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4131319"/>
            <a:ext cx="5295900" cy="1209675"/>
          </a:xfrm>
          <a:prstGeom prst="roundRect">
            <a:avLst>
              <a:gd name="adj" fmla="val 12598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4131319"/>
            <a:ext cx="57150" cy="1209675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1362075"/>
            <a:ext cx="5295900" cy="55575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DİJİTAL OKURYAZARLIK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🌐 Güvenilir Bilgi Kaynakları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150244"/>
            <a:ext cx="64008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991B1B"/>
                </a:solidFill>
                <a:latin typeface="Outfit"/>
              </a:rPr>
              <a:t>İnternetteki her bilgi doğru mudur?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150" y="3426469"/>
            <a:ext cx="6096000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DC2626"/>
                </a:solidFill>
                <a:latin typeface="Plus Jakarta Sans"/>
              </a:rPr>
              <a:t>KESİNLİKLE HAYIR! 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5350" y="4359919"/>
            <a:ext cx="627578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4532D"/>
                </a:solidFill>
                <a:latin typeface="Outfit"/>
              </a:rPr>
              <a:t>Güvenilir Kaynak Nedir?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5350" y="4655194"/>
            <a:ext cx="4876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166534"/>
                </a:solidFill>
                <a:latin typeface="Plus Jakarta Sans"/>
              </a:rPr>
              <a:t>Doğruluğu tarafsız uzmanlarca denetlenmiş, kanıtlara dayalı ve resmi kurumlara ait platformlardır.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049809"/>
            <a:ext cx="5391150" cy="1085850"/>
          </a:xfrm>
          <a:prstGeom prst="roundRect">
            <a:avLst>
              <a:gd name="adj" fmla="val 1403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191250" y="2049809"/>
            <a:ext cx="5391150" cy="1085850"/>
          </a:xfrm>
          <a:prstGeom prst="roundRect">
            <a:avLst>
              <a:gd name="adj" fmla="val 1403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645372"/>
            <a:ext cx="5391150" cy="1085850"/>
          </a:xfrm>
          <a:prstGeom prst="roundRect">
            <a:avLst>
              <a:gd name="adj" fmla="val 1403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191250" y="4625429"/>
            <a:ext cx="5391150" cy="1125735"/>
          </a:xfrm>
          <a:prstGeom prst="roundRect">
            <a:avLst>
              <a:gd name="adj" fmla="val 13537"/>
            </a:avLst>
          </a:prstGeom>
          <a:solidFill>
            <a:srgbClr val="FFF7ED"/>
          </a:solidFill>
          <a:ln w="19050">
            <a:solidFill>
              <a:srgbClr val="F973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2049809"/>
            <a:ext cx="57150" cy="10858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191250" y="2049809"/>
            <a:ext cx="57150" cy="108585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4645372"/>
            <a:ext cx="57150" cy="108585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KAYNAK ADRESLERİ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Güvenilir İnternet Adresleri 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5350" y="2278409"/>
            <a:ext cx="64008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Outfit"/>
              </a:rPr>
              <a:t>🏛️ Resmi Kurumlar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5350" y="2535584"/>
            <a:ext cx="60960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2563EB"/>
                </a:solidFill>
                <a:latin typeface="Plus Jakarta Sans"/>
              </a:rPr>
              <a:t>.gov (Devlet) &amp; .edu (Üniversite)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5350" y="2754659"/>
            <a:ext cx="609600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Plus Jakarta Sans"/>
              </a:rPr>
              <a:t>Resmi ve akademik siteler en güvenilir kaynaklardır.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2278409"/>
            <a:ext cx="57150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Outfit"/>
              </a:rPr>
              <a:t>🎓 Akademik Veritabanları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2535584"/>
            <a:ext cx="57150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59669"/>
                </a:solidFill>
                <a:latin typeface="Plus Jakarta Sans"/>
              </a:rPr>
              <a:t>Google Scholar, YÖK Tez, JSTOR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7000" y="2754659"/>
            <a:ext cx="571500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Plus Jakarta Sans"/>
              </a:rPr>
              <a:t>Bilimsel makaleler ve hakemli yayınlar içerir.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5350" y="4873972"/>
            <a:ext cx="64008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Outfit"/>
              </a:rPr>
              <a:t>📚 Köklü Kurumlar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" y="5131147"/>
            <a:ext cx="60960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D97706"/>
                </a:solidFill>
                <a:latin typeface="Plus Jakarta Sans"/>
              </a:rPr>
              <a:t>TÜBİTAK Yayınları, Ansiklopediler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" y="5350222"/>
            <a:ext cx="609600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Plus Jakarta Sans"/>
              </a:rPr>
              <a:t>Denetlenen ve uzman onaylı içerikler sunar.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8900" y="4873079"/>
            <a:ext cx="57531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C2410C"/>
                </a:solidFill>
                <a:latin typeface="Outfit"/>
              </a:rPr>
              <a:t>⚠️ Açık Ansiklopediler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8900" y="5130254"/>
            <a:ext cx="4991100" cy="3732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>
                <a:solidFill>
                  <a:srgbClr val="EA580C"/>
                </a:solidFill>
                <a:latin typeface="Plus Jakarta Sans"/>
              </a:rPr>
              <a:t>Vikipedi gibi herkesin içerik değiştirebildiği açık siteler %100 güvenilir değildir! Başlangıç fikri verir ama kontrol edilmelidir.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399407"/>
            <a:ext cx="5867400" cy="2964060"/>
          </a:xfrm>
          <a:prstGeom prst="roundRect">
            <a:avLst>
              <a:gd name="adj" fmla="val 642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781800" y="2867025"/>
            <a:ext cx="4800600" cy="2028825"/>
          </a:xfrm>
          <a:prstGeom prst="roundRect">
            <a:avLst>
              <a:gd name="adj" fmla="val 9389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923925" y="3848992"/>
            <a:ext cx="5238750" cy="523875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23925" y="4525267"/>
            <a:ext cx="5238750" cy="523875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7300" y="3171825"/>
            <a:ext cx="609600" cy="609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DOĞRULAMA ARAÇLARI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Teyit ve Doğrulama Platformları 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925" y="2713732"/>
            <a:ext cx="6875859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Outfit"/>
              </a:rPr>
              <a:t>Yanlış Haberi Nasıl Anlarız?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925" y="3132832"/>
            <a:ext cx="5334000" cy="487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475569"/>
                </a:solidFill>
                <a:latin typeface="Plus Jakarta Sans"/>
              </a:rPr>
              <a:t>İnternette gördüğümüz şüpheli bir haberin veya görselin doğru olup olmadığını kontrol eden bağımsız platformlar vardır.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1756" y="3933825"/>
            <a:ext cx="550068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1E40AF"/>
                </a:solidFill>
                <a:latin typeface="Outfit"/>
              </a:rPr>
              <a:t>Sahte İçeriklere Kanmayın!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62725" y="4248150"/>
            <a:ext cx="52387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0" i="0" u="none">
                <a:solidFill>
                  <a:srgbClr val="3B82F6"/>
                </a:solidFill>
                <a:latin typeface="Plus Jakarta Sans"/>
              </a:rPr>
              <a:t>Gördüğünüz her dikkat çekici başlık doğru olmayabilir. Teyit mekanizmalarını kullanın.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2525" y="4001392"/>
            <a:ext cx="12858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563EB"/>
                </a:solidFill>
                <a:latin typeface="Plus Jakarta Sans"/>
              </a:rPr>
              <a:t>🌐 Teyit.org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1050" y="4025205"/>
            <a:ext cx="1678781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Doğrulama Platformu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52525" y="4677667"/>
            <a:ext cx="1726406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59669"/>
                </a:solidFill>
                <a:latin typeface="Plus Jakarta Sans"/>
              </a:rPr>
              <a:t>🌐 Doğruluk Payı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3425" y="4701480"/>
            <a:ext cx="1738312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Veri ve Beyan Kontrolü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300287"/>
            <a:ext cx="10972800" cy="533400"/>
          </a:xfrm>
          <a:prstGeom prst="roundRect">
            <a:avLst>
              <a:gd name="adj" fmla="val 2142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967037"/>
            <a:ext cx="10972800" cy="533400"/>
          </a:xfrm>
          <a:prstGeom prst="roundRect">
            <a:avLst>
              <a:gd name="adj" fmla="val 2142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633787"/>
            <a:ext cx="10972800" cy="533400"/>
          </a:xfrm>
          <a:prstGeom prst="roundRect">
            <a:avLst>
              <a:gd name="adj" fmla="val 2142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4300537"/>
            <a:ext cx="10972800" cy="533400"/>
          </a:xfrm>
          <a:prstGeom prst="roundRect">
            <a:avLst>
              <a:gd name="adj" fmla="val 2142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4967287"/>
            <a:ext cx="10972800" cy="533400"/>
          </a:xfrm>
          <a:prstGeom prst="roundRect">
            <a:avLst>
              <a:gd name="adj" fmla="val 2142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452687"/>
            <a:ext cx="228600" cy="2286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119437"/>
            <a:ext cx="228600" cy="2286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786187"/>
            <a:ext cx="228600" cy="2286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452937"/>
            <a:ext cx="228600" cy="2286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5119687"/>
            <a:ext cx="228600" cy="228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KONTROL LİSTESİ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704850"/>
            <a:ext cx="5733942" cy="4154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tr-TR" sz="2700" b="1" i="0" u="none" dirty="0">
                <a:solidFill>
                  <a:srgbClr val="0F172A"/>
                </a:solidFill>
                <a:latin typeface="Outfit"/>
              </a:rPr>
              <a:t>Bir bilgiyi kullanmadan önce şunları sor:</a:t>
            </a:r>
            <a:endParaRPr sz="2700" b="1" i="0" u="none" dirty="0">
              <a:solidFill>
                <a:srgbClr val="0F172A"/>
              </a:solidFill>
              <a:latin typeface="Outfi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19200" y="2457450"/>
            <a:ext cx="214312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1. Yazar kim?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86100" y="2466975"/>
            <a:ext cx="4202906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Plus Jakarta Sans"/>
              </a:rPr>
              <a:t>Konunun uzmanı mı yoksa isimsiz bir kullanıcı mı?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19200" y="3124200"/>
            <a:ext cx="214312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2. Güncel mi?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86100" y="3133725"/>
            <a:ext cx="4060031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Plus Jakarta Sans"/>
              </a:rPr>
              <a:t>Ne zaman yazılmış? Bilgi tazeliğini koruyor mu?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19200" y="3790950"/>
            <a:ext cx="214312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3. Kanıt var mı?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86100" y="3800475"/>
            <a:ext cx="4060031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Plus Jakarta Sans"/>
              </a:rPr>
              <a:t>Kaynak gösterilmiş mi, veriler belgelenmiş mi?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19200" y="4457700"/>
            <a:ext cx="214312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4. Tarafsız mı?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86100" y="4467225"/>
            <a:ext cx="392906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Plus Jakarta Sans"/>
              </a:rPr>
              <a:t>Duygusal veya tek taraflı bir dille mi yazılmış?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19200" y="5124450"/>
            <a:ext cx="214312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5. Platform ne?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86100" y="5133975"/>
            <a:ext cx="416718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Plus Jakarta Sans"/>
              </a:rPr>
              <a:t>Resmi bir kurum sitesi mi yoksa kişisel blog mu?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338387"/>
            <a:ext cx="10972800" cy="666750"/>
          </a:xfrm>
          <a:prstGeom prst="roundRect">
            <a:avLst>
              <a:gd name="adj" fmla="val 200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157537"/>
            <a:ext cx="10972800" cy="666750"/>
          </a:xfrm>
          <a:prstGeom prst="roundRect">
            <a:avLst>
              <a:gd name="adj" fmla="val 200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976687"/>
            <a:ext cx="10972800" cy="666750"/>
          </a:xfrm>
          <a:prstGeom prst="roundRect">
            <a:avLst>
              <a:gd name="adj" fmla="val 200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4795837"/>
            <a:ext cx="10972800" cy="666750"/>
          </a:xfrm>
          <a:prstGeom prst="roundRect">
            <a:avLst>
              <a:gd name="adj" fmla="val 200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0210800" y="2519362"/>
            <a:ext cx="1133475" cy="304800"/>
          </a:xfrm>
          <a:prstGeom prst="roundRect">
            <a:avLst>
              <a:gd name="adj" fmla="val 50000"/>
            </a:avLst>
          </a:prstGeom>
          <a:solidFill>
            <a:srgbClr val="D1FA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0248900" y="3338512"/>
            <a:ext cx="1095375" cy="304800"/>
          </a:xfrm>
          <a:prstGeom prst="roundRect">
            <a:avLst>
              <a:gd name="adj" fmla="val 50000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0248900" y="4157662"/>
            <a:ext cx="1095375" cy="304800"/>
          </a:xfrm>
          <a:prstGeom prst="roundRect">
            <a:avLst>
              <a:gd name="adj" fmla="val 50000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0210800" y="4976812"/>
            <a:ext cx="1133475" cy="304800"/>
          </a:xfrm>
          <a:prstGeom prst="roundRect">
            <a:avLst>
              <a:gd name="adj" fmla="val 50000"/>
            </a:avLst>
          </a:prstGeom>
          <a:solidFill>
            <a:srgbClr val="D1FA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PEKİŞTİRME UYGULAMASI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🚨 Doğru mu, Yanlış mı?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7725" y="2566987"/>
            <a:ext cx="4441031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0F172A"/>
                </a:solidFill>
                <a:latin typeface="Plus Jakarta Sans"/>
              </a:rPr>
              <a:t>.gov uzantılı sitelerdeki resmi bilgiler güvenilirdir.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01300" y="2576512"/>
            <a:ext cx="847725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166534"/>
                </a:solidFill>
                <a:latin typeface="Plus Jakarta Sans"/>
              </a:rPr>
              <a:t>DOĞRU ✔️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7725" y="3386137"/>
            <a:ext cx="5893593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0F172A"/>
                </a:solidFill>
                <a:latin typeface="Plus Jakarta Sans"/>
              </a:rPr>
              <a:t>Sosyal medyada gördüğümüz her fotoğraf ve haber doğrudur.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9400" y="3395662"/>
            <a:ext cx="809625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991B1B"/>
                </a:solidFill>
                <a:latin typeface="Plus Jakarta Sans"/>
              </a:rPr>
              <a:t>YANLIŞ 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7725" y="4205287"/>
            <a:ext cx="5274468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0F172A"/>
                </a:solidFill>
                <a:latin typeface="Plus Jakarta Sans"/>
              </a:rPr>
              <a:t>Bilim insanları ilk denemede hata yaparlarsa vazgeçerler.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39400" y="4214812"/>
            <a:ext cx="809625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991B1B"/>
                </a:solidFill>
                <a:latin typeface="Plus Jakarta Sans"/>
              </a:rPr>
              <a:t>YANLIŞ 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7725" y="5024437"/>
            <a:ext cx="4452937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0F172A"/>
                </a:solidFill>
                <a:latin typeface="Plus Jakarta Sans"/>
              </a:rPr>
              <a:t>Projelerin belirli bir başlama ve bitiş süresi vardır.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401300" y="5033962"/>
            <a:ext cx="847725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166534"/>
                </a:solidFill>
                <a:latin typeface="Plus Jakarta Sans"/>
              </a:rPr>
              <a:t>DOĞRU ✔️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972300" y="3126581"/>
            <a:ext cx="4610100" cy="1509712"/>
          </a:xfrm>
          <a:prstGeom prst="roundRect">
            <a:avLst>
              <a:gd name="adj" fmla="val 10094"/>
            </a:avLst>
          </a:prstGeom>
          <a:solidFill>
            <a:srgbClr val="FFFFFF"/>
          </a:solidFill>
          <a:ln w="19050">
            <a:solidFill>
              <a:srgbClr val="86EFA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554783"/>
            <a:ext cx="6057900" cy="1624607"/>
          </a:xfrm>
          <a:prstGeom prst="roundRect">
            <a:avLst>
              <a:gd name="adj" fmla="val 9380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369891"/>
            <a:ext cx="6057900" cy="838200"/>
          </a:xfrm>
          <a:prstGeom prst="roundRect">
            <a:avLst>
              <a:gd name="adj" fmla="val 13636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4369891"/>
            <a:ext cx="57150" cy="8382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SINIF İÇİ TARTIŞMA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📝 Örnek Olay İncelemesi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58050" y="3412331"/>
            <a:ext cx="49339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66534"/>
                </a:solidFill>
                <a:latin typeface="Outfit"/>
              </a:rPr>
              <a:t>💡 Doğru Yaklaşım: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58050" y="3707606"/>
            <a:ext cx="4133850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14532D"/>
                </a:solidFill>
                <a:latin typeface="Plus Jakarta Sans"/>
              </a:rPr>
              <a:t>Kullanmamalıdır!</a:t>
            </a:r>
            <a:r>
              <a:rPr sz="1125" b="0" i="0" u="none">
                <a:solidFill>
                  <a:srgbClr val="14532D"/>
                </a:solidFill>
                <a:latin typeface="Plus Jakarta Sans"/>
              </a:rPr>
              <a:t> Çünkü haber kişisel bir blogdadır, herhangi bir bilimsel makaleye, resmi üniversite kaynağına veya deneye dayanmamaktadır.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825" y="2831008"/>
            <a:ext cx="7225903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563EB"/>
                </a:solidFill>
                <a:latin typeface="Outfit"/>
              </a:rPr>
              <a:t>📌 Olay: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5825" y="3126283"/>
            <a:ext cx="5600700" cy="7768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Ahmet, fen dersi projesi için internette arama yaparken </a:t>
            </a:r>
            <a:r>
              <a:rPr sz="1275" b="0" i="1" u="none">
                <a:solidFill>
                  <a:srgbClr val="334155"/>
                </a:solidFill>
                <a:latin typeface="Plus Jakarta Sans"/>
              </a:rPr>
              <a:t>"Yer çekimini tamamen yok eden mucizevi meyve bulundu!"</a:t>
            </a:r>
            <a:r>
              <a:rPr sz="1275" b="0" i="0" u="none">
                <a:solidFill>
                  <a:srgbClr val="334155"/>
                </a:solidFill>
                <a:latin typeface="Plus Jakarta Sans"/>
              </a:rPr>
              <a:t> başlıklı bir haber gördü. Haberi isimsiz bir kişisel blog sayfasında okudu.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7250" y="4560391"/>
            <a:ext cx="7375921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92400E"/>
                </a:solidFill>
                <a:latin typeface="Outfit"/>
              </a:rPr>
              <a:t>❓ Tartışma Sorusu: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7250" y="4817566"/>
            <a:ext cx="702468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78350F"/>
                </a:solidFill>
                <a:latin typeface="Plus Jakarta Sans"/>
              </a:rPr>
              <a:t>Sizce Ahmet bu bilgiyi projesinde doğrudan kullanmalı mıdır? Neden?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116931"/>
            <a:ext cx="5391150" cy="971550"/>
          </a:xfrm>
          <a:prstGeom prst="roundRect">
            <a:avLst>
              <a:gd name="adj" fmla="val 1568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191250" y="2116931"/>
            <a:ext cx="5391150" cy="971550"/>
          </a:xfrm>
          <a:prstGeom prst="roundRect">
            <a:avLst>
              <a:gd name="adj" fmla="val 1568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712493"/>
            <a:ext cx="5391150" cy="971550"/>
          </a:xfrm>
          <a:prstGeom prst="roundRect">
            <a:avLst>
              <a:gd name="adj" fmla="val 1568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191250" y="4712493"/>
            <a:ext cx="5391150" cy="971550"/>
          </a:xfrm>
          <a:prstGeom prst="roundRect">
            <a:avLst>
              <a:gd name="adj" fmla="val 1568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2116931"/>
            <a:ext cx="539115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191250" y="2116931"/>
            <a:ext cx="5391150" cy="3810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4712493"/>
            <a:ext cx="5391150" cy="381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191250" y="4712493"/>
            <a:ext cx="5391150" cy="38100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Plus Jakarta Sans"/>
              </a:rPr>
              <a:t>GENEL DEĞERLENDİRME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Outfit"/>
              </a:rPr>
              <a:t>🌟 Ünite Özeti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2383631"/>
            <a:ext cx="647580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Outfit"/>
              </a:rPr>
              <a:t>1. Bilim ve Merak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2678906"/>
            <a:ext cx="6167437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64748B"/>
                </a:solidFill>
                <a:latin typeface="Plus Jakarta Sans"/>
              </a:rPr>
              <a:t>Bilim merakla başlar, gözlem ve sistemli araştırmalarla gelişir.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850" y="2383631"/>
            <a:ext cx="57721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Outfit"/>
              </a:rPr>
              <a:t>2. Bilgi Çeşitliliği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9850" y="2678906"/>
            <a:ext cx="577215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64748B"/>
                </a:solidFill>
                <a:latin typeface="Plus Jakarta Sans"/>
              </a:rPr>
              <a:t>Gündelik, teknik, sanat ve bilimsel bilgi türleri hayatımızı şekillendirir.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" y="4979193"/>
            <a:ext cx="647580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Outfit"/>
              </a:rPr>
              <a:t>3. Güvenilir Kaynak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8200" y="5274468"/>
            <a:ext cx="6167437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64748B"/>
                </a:solidFill>
                <a:latin typeface="Plus Jakarta Sans"/>
              </a:rPr>
              <a:t>Doğrulanmış ve resmi kaynakları seçmek araştırmanın temel kuralıdır.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19850" y="4979193"/>
            <a:ext cx="57721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Outfit"/>
              </a:rPr>
              <a:t>4. Proje Mantığı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19850" y="5274468"/>
            <a:ext cx="577215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64748B"/>
                </a:solidFill>
                <a:latin typeface="Plus Jakarta Sans"/>
              </a:rPr>
              <a:t>Başarılı bir proje planlı, süreli ve çözüm odaklı adımlardan oluşur.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424362" y="4438650"/>
            <a:ext cx="3343275" cy="447675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1971675"/>
            <a:ext cx="914400" cy="9144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0" y="2200275"/>
            <a:ext cx="571500" cy="457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64133" y="3114675"/>
            <a:ext cx="9863732" cy="571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FFFFFF"/>
                </a:solidFill>
                <a:latin typeface="Outfit"/>
              </a:rPr>
              <a:t>Soracak Bir Sorusu Olan Var mı? 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71875" y="3838575"/>
            <a:ext cx="5048250" cy="295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94A3B8"/>
                </a:solidFill>
                <a:latin typeface="Plus Jakarta Sans"/>
              </a:rPr>
              <a:t>Katılımınız ve ilginiz için teşekkürler! 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73153" y="4552950"/>
            <a:ext cx="3645693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38BDF8"/>
                </a:solidFill>
                <a:latin typeface="Plus Jakarta Sans"/>
              </a:rPr>
              <a:t>Geleceğin Bilim İnsanları İş Başında! 🚀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" y="857250"/>
            <a:ext cx="11049000" cy="8477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71500" y="1704975"/>
            <a:ext cx="11049000" cy="8477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71500" y="2552700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1500" y="3324225"/>
            <a:ext cx="11049000" cy="8477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71500" y="4171950"/>
            <a:ext cx="11049000" cy="8477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71500" y="16954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71500" y="16954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71500" y="254317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71500" y="254317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71500" y="33147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71500" y="33147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71500" y="41624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71500" y="41624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71500" y="50101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71500" y="50101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038225"/>
            <a:ext cx="857250" cy="4762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885950"/>
            <a:ext cx="857250" cy="47625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695575"/>
            <a:ext cx="857250" cy="47625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505200"/>
            <a:ext cx="857250" cy="47625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352925"/>
            <a:ext cx="857250" cy="47625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5162550"/>
            <a:ext cx="857250" cy="47625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71500" y="571500"/>
            <a:ext cx="2012751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Outfit"/>
              </a:rPr>
              <a:t>Image Sources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66875" y="1000125"/>
            <a:ext cx="100488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Plus Jakarta Sans"/>
              </a:rPr>
              <a:t>https://media.istockphoto.com/id/2165092120/vector/work-process-or-work-process-timeline-to-success-roadmap-project-planning-timeline-progress.jpg?s=612x612&amp;w=0&amp;k=20&amp;c=sIaxKbInSqQb7mYPgArFpgSPnBARaathsX-mvcXztoU=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66875" y="1352550"/>
            <a:ext cx="2821781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www.istockphoto.com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66875" y="1847850"/>
            <a:ext cx="100488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Plus Jakarta Sans"/>
              </a:rPr>
              <a:t>https://img.magnific.com/free-vector/hand-holding-magnifying-glass-examining-glass-tubes-scientist-doing-scientific-research-laboratory-flat-vector-illustration-chemistry-science-concept-banner-landing-web-page_74855-24627.jpg?semt=ais_hybrid&amp;w=740&amp;q=80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66875" y="2200275"/>
            <a:ext cx="2512218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www.magnific.com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66875" y="2733675"/>
            <a:ext cx="8822531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Plus Jakarta Sans"/>
              </a:rPr>
              <a:t>https://www.clipartmax.com/png/middle/172-1727068_invite-albert-einstein-marie-curie-harriet-tubman-cartoon.png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66875" y="2933700"/>
            <a:ext cx="2678906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www.clipartmax.com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66875" y="3467100"/>
            <a:ext cx="100488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Plus Jakarta Sans"/>
              </a:rPr>
              <a:t>https://img.magnific.com/free-vector/students-working-school-science-lab-chemical-experiments-isometric-set-isolated-white-background-vector-illustration_98292-8574.jpg?semt=ais_hybrid&amp;w=740&amp;q=80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66875" y="3819525"/>
            <a:ext cx="2512218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www.magnific.com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66875" y="4314825"/>
            <a:ext cx="100488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Plus Jakarta Sans"/>
              </a:rPr>
              <a:t>https://media.istockphoto.com/id/1252494221/photo/thinking-child-boy-on-black-background-with-light-bulb-and-question-marks-brainstorming-and.jpg?s=612x612&amp;w=0&amp;k=20&amp;c=jLTFW225OA4TlnzjhZCFLA43_s38PZIUO1cz5pC0hYs=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66875" y="4667250"/>
            <a:ext cx="2821781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www.istockphoto.com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666875" y="5200650"/>
            <a:ext cx="3798093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Plus Jakarta Sans"/>
              </a:rPr>
              <a:t>https://en.pimg.jp/086/598/360/1/86598360.jpg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875" y="5400675"/>
            <a:ext cx="2678906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www.pixtastock.com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1757</Words>
  <Application>Microsoft Office PowerPoint</Application>
  <PresentationFormat>Geniş ekran</PresentationFormat>
  <Paragraphs>282</Paragraphs>
  <Slides>29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29</vt:i4>
      </vt:variant>
    </vt:vector>
  </HeadingPairs>
  <TitlesOfParts>
    <vt:vector size="34" baseType="lpstr">
      <vt:lpstr>Calibri</vt:lpstr>
      <vt:lpstr>Arial</vt:lpstr>
      <vt:lpstr>Plus Jakarta Sans</vt:lpstr>
      <vt:lpstr>Outfit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Fatih ODABAŞ</dc:creator>
  <cp:keywords/>
  <dc:description>generated using python-pptx</dc:description>
  <cp:lastModifiedBy>Fatih</cp:lastModifiedBy>
  <cp:revision>3</cp:revision>
  <dcterms:created xsi:type="dcterms:W3CDTF">2013-01-27T09:14:16Z</dcterms:created>
  <dcterms:modified xsi:type="dcterms:W3CDTF">2026-10-04T16:27:07Z</dcterms:modified>
  <cp:category/>
</cp:coreProperties>
</file>